
<file path=[Content_Types].xml><?xml version="1.0" encoding="utf-8"?>
<Types xmlns="http://schemas.openxmlformats.org/package/2006/content-types">
  <Default Extension="xml" ContentType="application/xml"/>
  <Default Extension="vml" ContentType="application/vnd.openxmlformats-officedocument.vmlDrawing"/>
  <Default Extension="bin" ContentType="application/vnd.openxmlformats-officedocument.oleObject"/>
  <Default Extension="jpeg" ContentType="image/jpeg"/>
  <Default Extension="JPG" ContentType="image/.jpg"/>
  <Default Extension="png" ContentType="image/png"/>
  <Default Extension="emf" ContentType="image/x-emf"/>
  <Default Extension="wmf" ContentType="image/x-wmf"/>
  <Default Extension="rels" ContentType="application/vnd.openxmlformats-package.relationships+xml"/>
  <Override PartName="/customXml/itemProps8.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2"/>
  </p:handoutMasterIdLst>
  <p:sldIdLst>
    <p:sldId id="588" r:id="rId3"/>
    <p:sldId id="811" r:id="rId5"/>
    <p:sldId id="935" r:id="rId6"/>
    <p:sldId id="907" r:id="rId7"/>
    <p:sldId id="909" r:id="rId8"/>
    <p:sldId id="910" r:id="rId9"/>
    <p:sldId id="902" r:id="rId10"/>
    <p:sldId id="890" r:id="rId11"/>
    <p:sldId id="891" r:id="rId12"/>
    <p:sldId id="892" r:id="rId13"/>
    <p:sldId id="893" r:id="rId14"/>
    <p:sldId id="894" r:id="rId15"/>
    <p:sldId id="895" r:id="rId16"/>
    <p:sldId id="896" r:id="rId17"/>
    <p:sldId id="897" r:id="rId18"/>
    <p:sldId id="899" r:id="rId19"/>
    <p:sldId id="900" r:id="rId20"/>
    <p:sldId id="901" r:id="rId21"/>
    <p:sldId id="904" r:id="rId22"/>
    <p:sldId id="905" r:id="rId23"/>
    <p:sldId id="906" r:id="rId24"/>
    <p:sldId id="887" r:id="rId25"/>
    <p:sldId id="861" r:id="rId26"/>
    <p:sldId id="805" r:id="rId27"/>
    <p:sldId id="855" r:id="rId28"/>
    <p:sldId id="856" r:id="rId29"/>
    <p:sldId id="860" r:id="rId30"/>
    <p:sldId id="551" r:id="rId31"/>
  </p:sldIdLst>
  <p:sldSz cx="12190095" cy="6858000"/>
  <p:notesSz cx="6794500" cy="9906000"/>
  <p:defaultTextStyle>
    <a:defPPr>
      <a:defRPr lang="zh-CN"/>
    </a:defPPr>
    <a:lvl1pPr marL="0" algn="l" defTabSz="912495" rtl="0" eaLnBrk="1" latinLnBrk="0" hangingPunct="1">
      <a:defRPr sz="1800" kern="1200">
        <a:solidFill>
          <a:schemeClr val="tx1"/>
        </a:solidFill>
        <a:latin typeface="+mn-lt"/>
        <a:ea typeface="+mn-ea"/>
        <a:cs typeface="+mn-cs"/>
      </a:defRPr>
    </a:lvl1pPr>
    <a:lvl2pPr marL="455930" algn="l" defTabSz="912495" rtl="0" eaLnBrk="1" latinLnBrk="0" hangingPunct="1">
      <a:defRPr sz="1800" kern="1200">
        <a:solidFill>
          <a:schemeClr val="tx1"/>
        </a:solidFill>
        <a:latin typeface="+mn-lt"/>
        <a:ea typeface="+mn-ea"/>
        <a:cs typeface="+mn-cs"/>
      </a:defRPr>
    </a:lvl2pPr>
    <a:lvl3pPr marL="912495" algn="l" defTabSz="912495" rtl="0" eaLnBrk="1" latinLnBrk="0" hangingPunct="1">
      <a:defRPr sz="1800" kern="1200">
        <a:solidFill>
          <a:schemeClr val="tx1"/>
        </a:solidFill>
        <a:latin typeface="+mn-lt"/>
        <a:ea typeface="+mn-ea"/>
        <a:cs typeface="+mn-cs"/>
      </a:defRPr>
    </a:lvl3pPr>
    <a:lvl4pPr marL="1368425" algn="l" defTabSz="912495" rtl="0" eaLnBrk="1" latinLnBrk="0" hangingPunct="1">
      <a:defRPr sz="1800" kern="1200">
        <a:solidFill>
          <a:schemeClr val="tx1"/>
        </a:solidFill>
        <a:latin typeface="+mn-lt"/>
        <a:ea typeface="+mn-ea"/>
        <a:cs typeface="+mn-cs"/>
      </a:defRPr>
    </a:lvl4pPr>
    <a:lvl5pPr marL="1824355" algn="l" defTabSz="912495" rtl="0" eaLnBrk="1" latinLnBrk="0" hangingPunct="1">
      <a:defRPr sz="1800" kern="1200">
        <a:solidFill>
          <a:schemeClr val="tx1"/>
        </a:solidFill>
        <a:latin typeface="+mn-lt"/>
        <a:ea typeface="+mn-ea"/>
        <a:cs typeface="+mn-cs"/>
      </a:defRPr>
    </a:lvl5pPr>
    <a:lvl6pPr marL="2280285" algn="l" defTabSz="912495" rtl="0" eaLnBrk="1" latinLnBrk="0" hangingPunct="1">
      <a:defRPr sz="1800" kern="1200">
        <a:solidFill>
          <a:schemeClr val="tx1"/>
        </a:solidFill>
        <a:latin typeface="+mn-lt"/>
        <a:ea typeface="+mn-ea"/>
        <a:cs typeface="+mn-cs"/>
      </a:defRPr>
    </a:lvl6pPr>
    <a:lvl7pPr marL="2736215" algn="l" defTabSz="912495" rtl="0" eaLnBrk="1" latinLnBrk="0" hangingPunct="1">
      <a:defRPr sz="1800" kern="1200">
        <a:solidFill>
          <a:schemeClr val="tx1"/>
        </a:solidFill>
        <a:latin typeface="+mn-lt"/>
        <a:ea typeface="+mn-ea"/>
        <a:cs typeface="+mn-cs"/>
      </a:defRPr>
    </a:lvl7pPr>
    <a:lvl8pPr marL="3192780" algn="l" defTabSz="912495" rtl="0" eaLnBrk="1" latinLnBrk="0" hangingPunct="1">
      <a:defRPr sz="1800" kern="1200">
        <a:solidFill>
          <a:schemeClr val="tx1"/>
        </a:solidFill>
        <a:latin typeface="+mn-lt"/>
        <a:ea typeface="+mn-ea"/>
        <a:cs typeface="+mn-cs"/>
      </a:defRPr>
    </a:lvl8pPr>
    <a:lvl9pPr marL="3648710" algn="l" defTabSz="912495"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陈静茹" initials="D" lastIdx="1" clrIdx="0"/>
  <p:cmAuthor id="2" name="wind" initials="w"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05490"/>
    <a:srgbClr val="4064A9"/>
    <a:srgbClr val="0084B4"/>
    <a:srgbClr val="CDCEE3"/>
    <a:srgbClr val="3366CC"/>
    <a:srgbClr val="66FFFF"/>
    <a:srgbClr val="3EB198"/>
    <a:srgbClr val="387B6C"/>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88" autoAdjust="0"/>
    <p:restoredTop sz="85143" autoAdjust="0"/>
  </p:normalViewPr>
  <p:slideViewPr>
    <p:cSldViewPr>
      <p:cViewPr varScale="1">
        <p:scale>
          <a:sx n="70" d="100"/>
          <a:sy n="70" d="100"/>
        </p:scale>
        <p:origin x="845" y="48"/>
      </p:cViewPr>
      <p:guideLst>
        <p:guide orient="horz" pos="2082"/>
        <p:guide pos="402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65" d="100"/>
          <a:sy n="65" d="100"/>
        </p:scale>
        <p:origin x="2957" y="4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8" Type="http://schemas.openxmlformats.org/officeDocument/2006/relationships/customXml" Target="../customXml/item1.xml"/><Relationship Id="rId37" Type="http://schemas.openxmlformats.org/officeDocument/2006/relationships/customXmlProps" Target="../customXml/itemProps8.xml"/><Relationship Id="rId36" Type="http://schemas.openxmlformats.org/officeDocument/2006/relationships/commentAuthors" Target="commentAuthors.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handoutMaster" Target="handoutMasters/handoutMaster1.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4283" cy="497020"/>
          </a:xfrm>
          <a:prstGeom prst="rect">
            <a:avLst/>
          </a:prstGeom>
        </p:spPr>
        <p:txBody>
          <a:bodyPr vert="horz" lIns="91440" tIns="45720" rIns="91440" bIns="45720" rtlCol="0"/>
          <a:lstStyle>
            <a:lvl1pPr algn="l">
              <a:defRPr sz="1190"/>
            </a:lvl1pPr>
          </a:lstStyle>
          <a:p>
            <a:endParaRPr lang="zh-CN" altLang="en-US"/>
          </a:p>
        </p:txBody>
      </p:sp>
      <p:sp>
        <p:nvSpPr>
          <p:cNvPr id="3" name="日期占位符 2"/>
          <p:cNvSpPr>
            <a:spLocks noGrp="1"/>
          </p:cNvSpPr>
          <p:nvPr>
            <p:ph type="dt" sz="quarter" idx="1"/>
          </p:nvPr>
        </p:nvSpPr>
        <p:spPr>
          <a:xfrm>
            <a:off x="3848644" y="0"/>
            <a:ext cx="2944283" cy="497020"/>
          </a:xfrm>
          <a:prstGeom prst="rect">
            <a:avLst/>
          </a:prstGeom>
        </p:spPr>
        <p:txBody>
          <a:bodyPr vert="horz" lIns="91440" tIns="45720" rIns="91440" bIns="45720" rtlCol="0"/>
          <a:lstStyle>
            <a:lvl1pPr algn="r">
              <a:defRPr sz="119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408981"/>
            <a:ext cx="2944283" cy="497019"/>
          </a:xfrm>
          <a:prstGeom prst="rect">
            <a:avLst/>
          </a:prstGeom>
        </p:spPr>
        <p:txBody>
          <a:bodyPr vert="horz" lIns="91440" tIns="45720" rIns="91440" bIns="45720" rtlCol="0" anchor="b"/>
          <a:lstStyle>
            <a:lvl1pPr algn="l">
              <a:defRPr sz="1190"/>
            </a:lvl1pPr>
          </a:lstStyle>
          <a:p>
            <a:endParaRPr lang="zh-CN" altLang="en-US"/>
          </a:p>
        </p:txBody>
      </p:sp>
      <p:sp>
        <p:nvSpPr>
          <p:cNvPr id="5" name="灯片编号占位符 4"/>
          <p:cNvSpPr>
            <a:spLocks noGrp="1"/>
          </p:cNvSpPr>
          <p:nvPr>
            <p:ph type="sldNum" sz="quarter" idx="3"/>
          </p:nvPr>
        </p:nvSpPr>
        <p:spPr>
          <a:xfrm>
            <a:off x="3848644" y="9408981"/>
            <a:ext cx="2944283" cy="497019"/>
          </a:xfrm>
          <a:prstGeom prst="rect">
            <a:avLst/>
          </a:prstGeom>
        </p:spPr>
        <p:txBody>
          <a:bodyPr vert="horz" lIns="91440" tIns="45720" rIns="91440" bIns="45720" rtlCol="0" anchor="b"/>
          <a:lstStyle>
            <a:lvl1pPr algn="r">
              <a:defRPr sz="119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4283" cy="4953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48645" y="0"/>
            <a:ext cx="2944283" cy="495300"/>
          </a:xfrm>
          <a:prstGeom prst="rect">
            <a:avLst/>
          </a:prstGeom>
        </p:spPr>
        <p:txBody>
          <a:bodyPr vert="horz" lIns="91440" tIns="45720" rIns="91440" bIns="45720" rtlCol="0"/>
          <a:lstStyle>
            <a:lvl1pPr algn="r">
              <a:defRPr sz="1200"/>
            </a:lvl1pPr>
          </a:lstStyle>
          <a:p>
            <a:fld id="{431E7DE6-0DC3-48A8-A73C-17E5A0A4EC8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96838" y="742950"/>
            <a:ext cx="6600825" cy="371475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450" y="4705350"/>
            <a:ext cx="5435600" cy="44577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408981"/>
            <a:ext cx="2944283" cy="4953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48645" y="9408981"/>
            <a:ext cx="2944283" cy="495300"/>
          </a:xfrm>
          <a:prstGeom prst="rect">
            <a:avLst/>
          </a:prstGeom>
        </p:spPr>
        <p:txBody>
          <a:bodyPr vert="horz" lIns="91440" tIns="45720" rIns="91440" bIns="45720" rtlCol="0" anchor="b"/>
          <a:lstStyle>
            <a:lvl1pPr algn="r">
              <a:defRPr sz="1200"/>
            </a:lvl1pPr>
          </a:lstStyle>
          <a:p>
            <a:fld id="{5801EDFA-64A6-4001-B6CF-2D33DFDC1E3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12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512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defTabSz="911225"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1225"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1225"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1225"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defTabSz="911225" fontAlgn="base">
              <a:spcBef>
                <a:spcPct val="0"/>
              </a:spcBef>
              <a:spcAft>
                <a:spcPct val="0"/>
              </a:spcAft>
            </a:pPr>
            <a:fld id="{30FD376D-7552-48BA-8B6F-6E1AA5C1F6C7}"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01EDFA-64A6-4001-B6CF-2D33DFDC1E3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01EDFA-64A6-4001-B6CF-2D33DFDC1E3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01EDFA-64A6-4001-B6CF-2D33DFDC1E3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01EDFA-64A6-4001-B6CF-2D33DFDC1E35}"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7891"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3789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defTabSz="911225"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1225"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1225"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1225"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defTabSz="911225" fontAlgn="base">
              <a:spcBef>
                <a:spcPct val="0"/>
              </a:spcBef>
              <a:spcAft>
                <a:spcPct val="0"/>
              </a:spcAft>
            </a:pPr>
            <a:fld id="{CAF2AAC6-A259-4EE2-9009-F21656E5DDC7}"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01EDFA-64A6-4001-B6CF-2D33DFDC1E3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01EDFA-64A6-4001-B6CF-2D33DFDC1E3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01EDFA-64A6-4001-B6CF-2D33DFDC1E3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01EDFA-64A6-4001-B6CF-2D33DFDC1E3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01EDFA-64A6-4001-B6CF-2D33DFDC1E3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01EDFA-64A6-4001-B6CF-2D33DFDC1E3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802" y="1122363"/>
            <a:ext cx="914281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3802" y="3602038"/>
            <a:ext cx="914281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199765" indent="0" algn="ctr">
              <a:buNone/>
              <a:defRPr sz="1600"/>
            </a:lvl8pPr>
            <a:lvl9pPr marL="3656965"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C0CC8C48-58F3-41DE-8225-6A58F98AFA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6D4F8A-EF0B-4F90-9F69-1F31D60A099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mc:Choice>
    <mc:Fallback>
      <p:transitio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CC8C48-58F3-41DE-8225-6A58F98AFA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6D4F8A-EF0B-4F90-9F69-1F31D60A099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mc:Choice>
    <mc:Fallback>
      <p:transitio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3764" y="365125"/>
            <a:ext cx="2628558"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091" y="365125"/>
            <a:ext cx="7733293"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CC8C48-58F3-41DE-8225-6A58F98AFA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6D4F8A-EF0B-4F90-9F69-1F31D60A099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mc:Choice>
    <mc:Fallback>
      <p:transition advClick="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grpSp>
        <p:nvGrpSpPr>
          <p:cNvPr id="15" name="组合 6"/>
          <p:cNvGrpSpPr/>
          <p:nvPr userDrawn="1"/>
        </p:nvGrpSpPr>
        <p:grpSpPr bwMode="auto">
          <a:xfrm>
            <a:off x="0" y="188595"/>
            <a:ext cx="1207135" cy="712470"/>
            <a:chOff x="0" y="0"/>
            <a:chExt cx="1988458" cy="522515"/>
          </a:xfrm>
        </p:grpSpPr>
        <p:sp>
          <p:nvSpPr>
            <p:cNvPr id="16" name="矩形 3"/>
            <p:cNvSpPr>
              <a:spLocks noChangeArrowheads="1"/>
            </p:cNvSpPr>
            <p:nvPr/>
          </p:nvSpPr>
          <p:spPr bwMode="auto">
            <a:xfrm>
              <a:off x="0" y="0"/>
              <a:ext cx="1988458" cy="522514"/>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直角三角形 16"/>
            <p:cNvSpPr>
              <a:spLocks noChangeArrowheads="1"/>
            </p:cNvSpPr>
            <p:nvPr/>
          </p:nvSpPr>
          <p:spPr bwMode="auto">
            <a:xfrm flipH="1">
              <a:off x="0" y="1"/>
              <a:ext cx="1988458" cy="522514"/>
            </a:xfrm>
            <a:prstGeom prst="rtTriangle">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sp>
        <p:nvSpPr>
          <p:cNvPr id="18" name="矩形 17"/>
          <p:cNvSpPr/>
          <p:nvPr userDrawn="1"/>
        </p:nvSpPr>
        <p:spPr>
          <a:xfrm>
            <a:off x="1002984" y="391964"/>
            <a:ext cx="11188700" cy="306264"/>
          </a:xfrm>
          <a:prstGeom prst="rect">
            <a:avLst/>
          </a:prstGeom>
          <a:solidFill>
            <a:schemeClr val="accent3">
              <a:lumMod val="20000"/>
              <a:lumOff val="80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endParaRPr lang="zh-CN" altLang="en-US" sz="1600" b="1" i="0" dirty="0">
              <a:solidFill>
                <a:schemeClr val="accent3">
                  <a:lumMod val="75000"/>
                </a:schemeClr>
              </a:solidFill>
              <a:effectLst/>
              <a:latin typeface="Arial Black" panose="020B0A04020102020204" charset="0"/>
            </a:endParaRPr>
          </a:p>
        </p:txBody>
      </p:sp>
      <p:sp>
        <p:nvSpPr>
          <p:cNvPr id="27" name="矩形 26"/>
          <p:cNvSpPr/>
          <p:nvPr userDrawn="1"/>
        </p:nvSpPr>
        <p:spPr>
          <a:xfrm>
            <a:off x="5735166" y="449783"/>
            <a:ext cx="184731" cy="369332"/>
          </a:xfrm>
          <a:prstGeom prst="rect">
            <a:avLst/>
          </a:prstGeom>
        </p:spPr>
        <p:txBody>
          <a:bodyPr wrap="none">
            <a:spAutoFit/>
          </a:bodyPr>
          <a:lstStyle/>
          <a:p>
            <a:endParaRPr lang="zh-CN" altLang="en-US" sz="1800" b="1" i="0" dirty="0">
              <a:solidFill>
                <a:schemeClr val="accent2">
                  <a:lumMod val="75000"/>
                </a:schemeClr>
              </a:solidFill>
              <a:effectLst/>
              <a:latin typeface="EuroRoman" panose="00000400000000000000" charset="0"/>
            </a:endParaRPr>
          </a:p>
        </p:txBody>
      </p:sp>
      <p:grpSp>
        <p:nvGrpSpPr>
          <p:cNvPr id="37" name="组合 36"/>
          <p:cNvGrpSpPr/>
          <p:nvPr userDrawn="1"/>
        </p:nvGrpSpPr>
        <p:grpSpPr>
          <a:xfrm>
            <a:off x="10199662" y="6352959"/>
            <a:ext cx="1876814" cy="706386"/>
            <a:chOff x="9625016" y="6352959"/>
            <a:chExt cx="1876814" cy="706386"/>
          </a:xfrm>
        </p:grpSpPr>
        <p:sp>
          <p:nvSpPr>
            <p:cNvPr id="38" name="矩形 37"/>
            <p:cNvSpPr/>
            <p:nvPr userDrawn="1"/>
          </p:nvSpPr>
          <p:spPr>
            <a:xfrm rot="18900000">
              <a:off x="10502847" y="6352959"/>
              <a:ext cx="413792" cy="41379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BankGothic Md BT" panose="020B0807020203060204" charset="0"/>
              </a:endParaRPr>
            </a:p>
          </p:txBody>
        </p:sp>
        <p:sp>
          <p:nvSpPr>
            <p:cNvPr id="39" name="矩形 19"/>
            <p:cNvSpPr/>
            <p:nvPr userDrawn="1"/>
          </p:nvSpPr>
          <p:spPr>
            <a:xfrm rot="18900000">
              <a:off x="10795399" y="6645553"/>
              <a:ext cx="413792" cy="413792"/>
            </a:xfrm>
            <a:custGeom>
              <a:avLst/>
              <a:gdLst/>
              <a:ahLst/>
              <a:cxnLst/>
              <a:rect l="l" t="t" r="r" b="b"/>
              <a:pathLst>
                <a:path w="413792" h="413792">
                  <a:moveTo>
                    <a:pt x="413792" y="0"/>
                  </a:moveTo>
                  <a:lnTo>
                    <a:pt x="413792" y="413792"/>
                  </a:lnTo>
                  <a:lnTo>
                    <a:pt x="0"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40" name="矩形 39"/>
            <p:cNvSpPr/>
            <p:nvPr userDrawn="1"/>
          </p:nvSpPr>
          <p:spPr>
            <a:xfrm rot="18900000">
              <a:off x="11088038" y="6352959"/>
              <a:ext cx="413792" cy="4137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24"/>
            <p:cNvSpPr/>
            <p:nvPr userDrawn="1"/>
          </p:nvSpPr>
          <p:spPr>
            <a:xfrm rot="18900000">
              <a:off x="10210207" y="6645553"/>
              <a:ext cx="413791" cy="413791"/>
            </a:xfrm>
            <a:custGeom>
              <a:avLst/>
              <a:gdLst/>
              <a:ahLst/>
              <a:cxnLst/>
              <a:rect l="l" t="t" r="r" b="b"/>
              <a:pathLst>
                <a:path w="413791" h="413791">
                  <a:moveTo>
                    <a:pt x="413790" y="0"/>
                  </a:moveTo>
                  <a:lnTo>
                    <a:pt x="413791" y="413791"/>
                  </a:ln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25"/>
            <p:cNvSpPr/>
            <p:nvPr userDrawn="1"/>
          </p:nvSpPr>
          <p:spPr>
            <a:xfrm rot="18900000">
              <a:off x="9625016" y="6645554"/>
              <a:ext cx="413790" cy="413790"/>
            </a:xfrm>
            <a:custGeom>
              <a:avLst/>
              <a:gdLst/>
              <a:ahLst/>
              <a:cxnLst/>
              <a:rect l="l" t="t" r="r" b="b"/>
              <a:pathLst>
                <a:path w="413790" h="413790">
                  <a:moveTo>
                    <a:pt x="413790" y="0"/>
                  </a:moveTo>
                  <a:lnTo>
                    <a:pt x="413790" y="413790"/>
                  </a:lnTo>
                  <a:lnTo>
                    <a:pt x="0"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500" advClick="0"/>
    </mc:Choice>
    <mc:Fallback>
      <p:transitio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CC8C48-58F3-41DE-8225-6A58F98AFA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6D4F8A-EF0B-4F90-9F69-1F31D60A099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mc:Choice>
    <mc:Fallback>
      <p:transitio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742" y="1709739"/>
            <a:ext cx="10514231"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742" y="4589464"/>
            <a:ext cx="1051423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199765" indent="0">
              <a:buNone/>
              <a:defRPr sz="1600">
                <a:solidFill>
                  <a:schemeClr val="tx1">
                    <a:tint val="75000"/>
                  </a:schemeClr>
                </a:solidFill>
              </a:defRPr>
            </a:lvl8pPr>
            <a:lvl9pPr marL="3656965"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C0CC8C48-58F3-41DE-8225-6A58F98AFA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6D4F8A-EF0B-4F90-9F69-1F31D60A099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mc:Choice>
    <mc:Fallback>
      <p:transitio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091" y="1825625"/>
            <a:ext cx="5180926"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1396" y="1825625"/>
            <a:ext cx="5180926"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0CC8C48-58F3-41DE-8225-6A58F98AFA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6D4F8A-EF0B-4F90-9F69-1F31D60A099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mc:Choice>
    <mc:Fallback>
      <p:transitio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679" y="365126"/>
            <a:ext cx="10514231"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679" y="1681163"/>
            <a:ext cx="51571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199765" indent="0">
              <a:buNone/>
              <a:defRPr sz="1600" b="1"/>
            </a:lvl8pPr>
            <a:lvl9pPr marL="3656965"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679" y="2505075"/>
            <a:ext cx="5157116"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1397" y="1681163"/>
            <a:ext cx="518251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199765" indent="0">
              <a:buNone/>
              <a:defRPr sz="1600" b="1"/>
            </a:lvl8pPr>
            <a:lvl9pPr marL="3656965"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1397" y="2505075"/>
            <a:ext cx="5182513"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0CC8C48-58F3-41DE-8225-6A58F98AFA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56D4F8A-EF0B-4F90-9F69-1F31D60A099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mc:Choice>
    <mc:Fallback>
      <p:transitio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0CC8C48-58F3-41DE-8225-6A58F98AFA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56D4F8A-EF0B-4F90-9F69-1F31D60A099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mc:Choice>
    <mc:Fallback>
      <p:transitio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CC8C48-58F3-41DE-8225-6A58F98AFA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56D4F8A-EF0B-4F90-9F69-1F31D60A099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mc:Choice>
    <mc:Fallback>
      <p:transitio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200"/>
            <a:ext cx="3931725"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2513" y="987426"/>
            <a:ext cx="6171397"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679" y="2057400"/>
            <a:ext cx="39317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199765" indent="0">
              <a:buNone/>
              <a:defRPr sz="1000"/>
            </a:lvl8pPr>
            <a:lvl9pPr marL="3656965"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0CC8C48-58F3-41DE-8225-6A58F98AFA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6D4F8A-EF0B-4F90-9F69-1F31D60A099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mc:Choice>
    <mc:Fallback>
      <p:transitio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200"/>
            <a:ext cx="3931725"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2513" y="987426"/>
            <a:ext cx="6171397"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199765" indent="0">
              <a:buNone/>
              <a:defRPr sz="2000"/>
            </a:lvl8pPr>
            <a:lvl9pPr marL="3656965" indent="0">
              <a:buNone/>
              <a:defRPr sz="2000"/>
            </a:lvl9pPr>
          </a:lstStyle>
          <a:p>
            <a:r>
              <a:rPr lang="zh-CN" altLang="en-US"/>
              <a:t>单击图标添加图片</a:t>
            </a:r>
            <a:endParaRPr lang="zh-CN" altLang="en-US"/>
          </a:p>
        </p:txBody>
      </p:sp>
      <p:sp>
        <p:nvSpPr>
          <p:cNvPr id="4" name="文本占位符 3"/>
          <p:cNvSpPr>
            <a:spLocks noGrp="1"/>
          </p:cNvSpPr>
          <p:nvPr>
            <p:ph type="body" sz="half" idx="2" hasCustomPrompt="1"/>
          </p:nvPr>
        </p:nvSpPr>
        <p:spPr>
          <a:xfrm>
            <a:off x="839679" y="2057400"/>
            <a:ext cx="39317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199765" indent="0">
              <a:buNone/>
              <a:defRPr sz="1000"/>
            </a:lvl8pPr>
            <a:lvl9pPr marL="3656965"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0CC8C48-58F3-41DE-8225-6A58F98AFA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6D4F8A-EF0B-4F90-9F69-1F31D60A099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mc:Choice>
    <mc:Fallback>
      <p:transition advClick="0"/>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1" y="365126"/>
            <a:ext cx="10514231"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91" y="1825625"/>
            <a:ext cx="10514231"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091" y="6356351"/>
            <a:ext cx="274284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CC8C48-58F3-41DE-8225-6A58F98AFA30}" type="datetimeFigureOut">
              <a:rPr lang="zh-CN" altLang="en-US" smtClean="0"/>
            </a:fld>
            <a:endParaRPr lang="zh-CN" altLang="en-US"/>
          </a:p>
        </p:txBody>
      </p:sp>
      <p:sp>
        <p:nvSpPr>
          <p:cNvPr id="5" name="页脚占位符 4"/>
          <p:cNvSpPr>
            <a:spLocks noGrp="1"/>
          </p:cNvSpPr>
          <p:nvPr>
            <p:ph type="ftr" sz="quarter" idx="3"/>
          </p:nvPr>
        </p:nvSpPr>
        <p:spPr>
          <a:xfrm>
            <a:off x="4038075" y="6356351"/>
            <a:ext cx="411426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09479" y="6356351"/>
            <a:ext cx="274284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6D4F8A-EF0B-4F90-9F69-1F31D60A099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p14:dur="500" advClick="0"/>
    </mc:Choice>
    <mc:Fallback>
      <p:transition advClick="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7" Type="http://schemas.openxmlformats.org/officeDocument/2006/relationships/vmlDrawing" Target="../drawings/vmlDrawing5.vml"/><Relationship Id="rId6" Type="http://schemas.openxmlformats.org/officeDocument/2006/relationships/slideLayout" Target="../slideLayouts/slideLayout12.xml"/><Relationship Id="rId5" Type="http://schemas.openxmlformats.org/officeDocument/2006/relationships/image" Target="../media/image28.wmf"/><Relationship Id="rId4" Type="http://schemas.openxmlformats.org/officeDocument/2006/relationships/oleObject" Target="../embeddings/oleObject5.bin"/><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image" Target="../media/image25.jpe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2.xml"/><Relationship Id="rId2" Type="http://schemas.openxmlformats.org/officeDocument/2006/relationships/image" Target="../media/image30.jpeg"/><Relationship Id="rId1" Type="http://schemas.openxmlformats.org/officeDocument/2006/relationships/image" Target="../media/image29.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1.jpe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35.emf"/><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image" Target="../media/image32.png"/></Relationships>
</file>

<file path=ppt/slides/_rels/slide14.xml.rels><?xml version="1.0" encoding="UTF-8" standalone="yes"?>
<Relationships xmlns="http://schemas.openxmlformats.org/package/2006/relationships"><Relationship Id="rId7" Type="http://schemas.openxmlformats.org/officeDocument/2006/relationships/vmlDrawing" Target="../drawings/vmlDrawing6.vml"/><Relationship Id="rId6" Type="http://schemas.openxmlformats.org/officeDocument/2006/relationships/slideLayout" Target="../slideLayouts/slideLayout12.xml"/><Relationship Id="rId5" Type="http://schemas.openxmlformats.org/officeDocument/2006/relationships/image" Target="../media/image38.wmf"/><Relationship Id="rId4" Type="http://schemas.openxmlformats.org/officeDocument/2006/relationships/oleObject" Target="../embeddings/oleObject7.bin"/><Relationship Id="rId3" Type="http://schemas.openxmlformats.org/officeDocument/2006/relationships/image" Target="../media/image37.emf"/><Relationship Id="rId2" Type="http://schemas.openxmlformats.org/officeDocument/2006/relationships/oleObject" Target="../embeddings/oleObject6.bin"/><Relationship Id="rId1" Type="http://schemas.openxmlformats.org/officeDocument/2006/relationships/image" Target="../media/image36.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2.xml"/><Relationship Id="rId2" Type="http://schemas.openxmlformats.org/officeDocument/2006/relationships/image" Target="../media/image40.png"/><Relationship Id="rId1" Type="http://schemas.openxmlformats.org/officeDocument/2006/relationships/image" Target="../media/image39.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2.xml"/><Relationship Id="rId4" Type="http://schemas.openxmlformats.org/officeDocument/2006/relationships/image" Target="../media/image44.emf"/><Relationship Id="rId3" Type="http://schemas.openxmlformats.org/officeDocument/2006/relationships/image" Target="../media/image43.emf"/><Relationship Id="rId2" Type="http://schemas.openxmlformats.org/officeDocument/2006/relationships/image" Target="../media/image42.png"/><Relationship Id="rId1" Type="http://schemas.openxmlformats.org/officeDocument/2006/relationships/image" Target="../media/image41.jpeg"/></Relationships>
</file>

<file path=ppt/slides/_rels/slide17.xml.rels><?xml version="1.0" encoding="UTF-8" standalone="yes"?>
<Relationships xmlns="http://schemas.openxmlformats.org/package/2006/relationships"><Relationship Id="rId5" Type="http://schemas.openxmlformats.org/officeDocument/2006/relationships/vmlDrawing" Target="../drawings/vmlDrawing7.vml"/><Relationship Id="rId4" Type="http://schemas.openxmlformats.org/officeDocument/2006/relationships/slideLayout" Target="../slideLayouts/slideLayout12.xml"/><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oleObject" Target="../embeddings/oleObject8.bin"/></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vmlDrawing" Target="../drawings/vmlDrawing8.vml"/><Relationship Id="rId6" Type="http://schemas.openxmlformats.org/officeDocument/2006/relationships/slideLayout" Target="../slideLayouts/slideLayout12.xml"/><Relationship Id="rId5" Type="http://schemas.openxmlformats.org/officeDocument/2006/relationships/image" Target="../media/image49.wmf"/><Relationship Id="rId4" Type="http://schemas.openxmlformats.org/officeDocument/2006/relationships/oleObject" Target="../embeddings/oleObject10.bin"/><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oleObject" Target="../embeddings/oleObject9.bin"/></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55.png"/><Relationship Id="rId2" Type="http://schemas.openxmlformats.org/officeDocument/2006/relationships/image" Target="../media/image54.emf"/><Relationship Id="rId1" Type="http://schemas.openxmlformats.org/officeDocument/2006/relationships/image" Target="../media/image53.emf"/></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2.xml"/><Relationship Id="rId3" Type="http://schemas.openxmlformats.org/officeDocument/2006/relationships/image" Target="../media/image58.png"/><Relationship Id="rId2" Type="http://schemas.openxmlformats.org/officeDocument/2006/relationships/image" Target="../media/image57.emf"/><Relationship Id="rId1" Type="http://schemas.openxmlformats.org/officeDocument/2006/relationships/image" Target="../media/image56.emf"/></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image" Target="../media/image60.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ags" Target="../tags/tag3.xml"/></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61.jpeg"/></Relationships>
</file>

<file path=ppt/slides/_rels/slide3.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vmlDrawing" Target="../drawings/vmlDrawing1.vml"/><Relationship Id="rId7" Type="http://schemas.openxmlformats.org/officeDocument/2006/relationships/slideLayout" Target="../slideLayouts/slideLayout12.xml"/><Relationship Id="rId6" Type="http://schemas.openxmlformats.org/officeDocument/2006/relationships/image" Target="../media/image7.emf"/><Relationship Id="rId5" Type="http://schemas.openxmlformats.org/officeDocument/2006/relationships/oleObject" Target="../embeddings/oleObject1.bin"/><Relationship Id="rId4" Type="http://schemas.openxmlformats.org/officeDocument/2006/relationships/image" Target="../media/image6.jpeg"/><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vmlDrawing" Target="../drawings/vmlDrawing2.vml"/><Relationship Id="rId5" Type="http://schemas.openxmlformats.org/officeDocument/2006/relationships/slideLayout" Target="../slideLayouts/slideLayout12.xml"/><Relationship Id="rId4" Type="http://schemas.openxmlformats.org/officeDocument/2006/relationships/image" Target="../media/image10.png"/><Relationship Id="rId3" Type="http://schemas.openxmlformats.org/officeDocument/2006/relationships/image" Target="../media/image9.emf"/><Relationship Id="rId2" Type="http://schemas.openxmlformats.org/officeDocument/2006/relationships/oleObject" Target="../embeddings/oleObject2.bin"/><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2.xml"/><Relationship Id="rId4" Type="http://schemas.openxmlformats.org/officeDocument/2006/relationships/image" Target="../media/image14.png"/><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image" Target="../media/image11.jpeg"/></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vmlDrawing" Target="../drawings/vmlDrawing3.vml"/><Relationship Id="rId6" Type="http://schemas.openxmlformats.org/officeDocument/2006/relationships/slideLayout" Target="../slideLayouts/slideLayout12.xml"/><Relationship Id="rId5" Type="http://schemas.openxmlformats.org/officeDocument/2006/relationships/image" Target="../media/image18.emf"/><Relationship Id="rId4" Type="http://schemas.openxmlformats.org/officeDocument/2006/relationships/oleObject" Target="../embeddings/oleObject3.bin"/><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vmlDrawing" Target="../drawings/vmlDrawing4.vml"/><Relationship Id="rId7"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tags" Target="../tags/tag2.xml"/><Relationship Id="rId2" Type="http://schemas.openxmlformats.org/officeDocument/2006/relationships/image" Target="../media/image19.wmf"/><Relationship Id="rId1" Type="http://schemas.openxmlformats.org/officeDocument/2006/relationships/oleObject" Target="../embeddings/oleObject4.bin"/></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4.png"/><Relationship Id="rId1"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04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接连接符 2"/>
          <p:cNvCxnSpPr/>
          <p:nvPr/>
        </p:nvCxnSpPr>
        <p:spPr>
          <a:xfrm flipV="1">
            <a:off x="0" y="1773238"/>
            <a:ext cx="12203113" cy="15875"/>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11113" y="1824038"/>
            <a:ext cx="12203113" cy="2365375"/>
          </a:xfrm>
          <a:prstGeom prst="rect">
            <a:avLst/>
          </a:prstGeom>
          <a:solidFill>
            <a:schemeClr val="tx1">
              <a:lumMod val="65000"/>
              <a:lumOff val="35000"/>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2495" eaLnBrk="1" fontAlgn="auto" hangingPunct="1">
              <a:spcBef>
                <a:spcPts val="0"/>
              </a:spcBef>
              <a:spcAft>
                <a:spcPts val="0"/>
              </a:spcAft>
              <a:defRPr/>
            </a:pPr>
            <a:endParaRPr lang="zh-CN" altLang="en-US" b="1"/>
          </a:p>
        </p:txBody>
      </p:sp>
      <p:cxnSp>
        <p:nvCxnSpPr>
          <p:cNvPr id="5" name="直接连接符 4"/>
          <p:cNvCxnSpPr/>
          <p:nvPr/>
        </p:nvCxnSpPr>
        <p:spPr>
          <a:xfrm flipV="1">
            <a:off x="3175" y="4213225"/>
            <a:ext cx="12199938" cy="7938"/>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102" name="文本框 5"/>
          <p:cNvSpPr txBox="1">
            <a:spLocks noChangeArrowheads="1"/>
          </p:cNvSpPr>
          <p:nvPr/>
        </p:nvSpPr>
        <p:spPr bwMode="auto">
          <a:xfrm>
            <a:off x="-5080" y="2060575"/>
            <a:ext cx="12201525" cy="1783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defTabSz="911225"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1225"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1225"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1225"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lnSpc>
                <a:spcPct val="125000"/>
              </a:lnSpc>
            </a:pPr>
            <a:r>
              <a:rPr lang="zh-CN" altLang="en-US" sz="4800" b="1" dirty="0">
                <a:solidFill>
                  <a:schemeClr val="bg1"/>
                </a:solidFill>
                <a:latin typeface="微软雅黑" panose="020B0503020204020204" pitchFamily="34" charset="-122"/>
                <a:ea typeface="微软雅黑" panose="020B0503020204020204" pitchFamily="34" charset="-122"/>
              </a:rPr>
              <a:t>基于双/多天线的GNSS信息处理方法与应用</a:t>
            </a:r>
            <a:endParaRPr lang="zh-CN" altLang="en-US" sz="4800" b="1" dirty="0">
              <a:solidFill>
                <a:schemeClr val="bg1"/>
              </a:solidFill>
              <a:latin typeface="微软雅黑" panose="020B0503020204020204" pitchFamily="34" charset="-122"/>
              <a:ea typeface="微软雅黑" panose="020B0503020204020204" pitchFamily="34" charset="-122"/>
            </a:endParaRPr>
          </a:p>
          <a:p>
            <a:pPr algn="ctr" eaLnBrk="1" hangingPunct="1">
              <a:lnSpc>
                <a:spcPct val="125000"/>
              </a:lnSpc>
            </a:pPr>
            <a:r>
              <a:rPr lang="zh-CN" altLang="en-US" sz="4000" b="1" dirty="0">
                <a:solidFill>
                  <a:schemeClr val="bg1"/>
                </a:solidFill>
                <a:latin typeface="华文新魏" panose="02010800040101010101" pitchFamily="2" charset="-122"/>
                <a:ea typeface="华文新魏" panose="02010800040101010101" pitchFamily="2" charset="-122"/>
              </a:rPr>
              <a:t>博士学位论文答辩</a:t>
            </a:r>
            <a:endParaRPr lang="en-US" altLang="zh-CN" sz="4000" b="1" dirty="0">
              <a:solidFill>
                <a:schemeClr val="bg1"/>
              </a:solidFill>
              <a:latin typeface="华文新魏" panose="02010800040101010101" pitchFamily="2" charset="-122"/>
              <a:ea typeface="华文新魏" panose="02010800040101010101" pitchFamily="2" charset="-122"/>
            </a:endParaRPr>
          </a:p>
        </p:txBody>
      </p:sp>
      <p:sp>
        <p:nvSpPr>
          <p:cNvPr id="4103" name="文本框 13"/>
          <p:cNvSpPr txBox="1">
            <a:spLocks noChangeArrowheads="1"/>
          </p:cNvSpPr>
          <p:nvPr/>
        </p:nvSpPr>
        <p:spPr bwMode="auto">
          <a:xfrm>
            <a:off x="1978025" y="4910138"/>
            <a:ext cx="811212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defTabSz="911225"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1225"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1225"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1225"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zh-CN" altLang="en-US" sz="3200" b="1" dirty="0">
                <a:solidFill>
                  <a:schemeClr val="bg1"/>
                </a:solidFill>
                <a:latin typeface="微软雅黑" panose="020B0503020204020204" pitchFamily="34" charset="-122"/>
                <a:ea typeface="微软雅黑" panose="020B0503020204020204" pitchFamily="34" charset="-122"/>
              </a:rPr>
              <a:t>答辩人：陈佳佳</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pic>
        <p:nvPicPr>
          <p:cNvPr id="4104" name="图片 9"/>
          <p:cNvPicPr>
            <a:picLocks noChangeAspect="1" noChangeArrowheads="1"/>
          </p:cNvPicPr>
          <p:nvPr/>
        </p:nvPicPr>
        <p:blipFill>
          <a:blip r:embed="rId2"/>
          <a:srcRect/>
          <a:stretch>
            <a:fillRect/>
          </a:stretch>
        </p:blipFill>
        <p:spPr bwMode="auto">
          <a:xfrm>
            <a:off x="7499350" y="6064250"/>
            <a:ext cx="4467225"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6" name="图片 14"/>
          <p:cNvPicPr>
            <a:picLocks noChangeAspect="1" noChangeArrowheads="1"/>
          </p:cNvPicPr>
          <p:nvPr/>
        </p:nvPicPr>
        <p:blipFill>
          <a:blip r:embed="rId3"/>
          <a:srcRect/>
          <a:stretch>
            <a:fillRect/>
          </a:stretch>
        </p:blipFill>
        <p:spPr bwMode="auto">
          <a:xfrm>
            <a:off x="334963" y="333375"/>
            <a:ext cx="995362" cy="99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7" name="文本框 15"/>
          <p:cNvSpPr txBox="1">
            <a:spLocks noChangeArrowheads="1"/>
          </p:cNvSpPr>
          <p:nvPr/>
        </p:nvSpPr>
        <p:spPr bwMode="auto">
          <a:xfrm>
            <a:off x="1092200" y="5570538"/>
            <a:ext cx="9883775" cy="681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defTabSz="911225"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1225"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1225"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1225"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lnSpc>
                <a:spcPct val="120000"/>
              </a:lnSpc>
            </a:pPr>
            <a:r>
              <a:rPr lang="zh-CN" altLang="en-US" sz="3200" b="1" dirty="0">
                <a:solidFill>
                  <a:schemeClr val="bg1"/>
                </a:solidFill>
                <a:latin typeface="微软雅黑" panose="020B0503020204020204" pitchFamily="34" charset="-122"/>
                <a:ea typeface="微软雅黑" panose="020B0503020204020204" pitchFamily="34" charset="-122"/>
              </a:rPr>
              <a:t>导师：袁洪研究员</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advClick="0" advTm="16655"/>
    </mc:Choice>
    <mc:Fallback>
      <p:transition advClick="0" advTm="1665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标题 1"/>
          <p:cNvSpPr txBox="1"/>
          <p:nvPr/>
        </p:nvSpPr>
        <p:spPr>
          <a:xfrm>
            <a:off x="1198880" y="116840"/>
            <a:ext cx="5611495" cy="50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smtClean="0">
                <a:solidFill>
                  <a:schemeClr val="tx1"/>
                </a:solidFill>
                <a:latin typeface="黑体" panose="02010609060101010101" pitchFamily="49" charset="-122"/>
                <a:ea typeface="黑体" panose="02010609060101010101" pitchFamily="49" charset="-122"/>
              </a:rPr>
              <a:t>二、主要研究内容</a:t>
            </a:r>
            <a:endParaRPr lang="zh-CN" altLang="en-US" sz="3200" b="1" dirty="0" smtClean="0">
              <a:solidFill>
                <a:schemeClr val="tx1"/>
              </a:solidFill>
              <a:latin typeface="黑体" panose="02010609060101010101" pitchFamily="49" charset="-122"/>
              <a:ea typeface="黑体" panose="02010609060101010101" pitchFamily="49" charset="-122"/>
            </a:endParaRPr>
          </a:p>
        </p:txBody>
      </p:sp>
      <p:sp>
        <p:nvSpPr>
          <p:cNvPr id="2" name="文本框 1"/>
          <p:cNvSpPr txBox="1"/>
          <p:nvPr/>
        </p:nvSpPr>
        <p:spPr>
          <a:xfrm>
            <a:off x="406400" y="621030"/>
            <a:ext cx="10655935" cy="4338320"/>
          </a:xfrm>
          <a:prstGeom prst="rect">
            <a:avLst/>
          </a:prstGeom>
          <a:noFill/>
          <a:ln w="9525">
            <a:noFill/>
          </a:ln>
        </p:spPr>
        <p:txBody>
          <a:bodyPr wrap="square">
            <a:spAutoFit/>
          </a:bodyPr>
          <a:p>
            <a:pPr fontAlgn="auto">
              <a:lnSpc>
                <a:spcPct val="150000"/>
              </a:lnSpc>
              <a:buClrTx/>
              <a:buSzTx/>
              <a:buFontTx/>
            </a:pPr>
            <a:r>
              <a:rPr lang="en-US" altLang="zh-CN"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、使用双天线的欺骗检测和多径抑制方法</a:t>
            </a:r>
            <a:endPar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pP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en-US" altLang="zh-CN"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双天线欺骗检测方法</a:t>
            </a:r>
            <a:r>
              <a:rPr lang="en-US" altLang="zh-CN"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算法原理</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欺骗信号无法和真实信号实现相位同步，因而无法模仿真实信号的</a:t>
            </a:r>
            <a:r>
              <a:rPr lang="zh-CN" sz="2000" b="1">
                <a:latin typeface="微软雅黑" panose="020B0503020204020204" pitchFamily="34" charset="-122"/>
                <a:ea typeface="微软雅黑" panose="020B0503020204020204" pitchFamily="34" charset="-122"/>
                <a:cs typeface="微软雅黑" panose="020B0503020204020204" pitchFamily="34" charset="-122"/>
                <a:sym typeface="+mn-ea"/>
              </a:rPr>
              <a:t>空域信息。构建了基线向量和信号空域信息之间的统计模型以及欺骗信号的二元假设检验，实现对欺骗信号的有效检测。</a:t>
            </a:r>
            <a:endParaRPr lang="zh-CN"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3" name="图片 1470" descr="C:\博士相关\笔记\图片数据\第四章\3c.jpg3c"/>
          <p:cNvPicPr/>
          <p:nvPr/>
        </p:nvPicPr>
        <p:blipFill>
          <a:blip r:embed="rId1"/>
          <a:stretch>
            <a:fillRect/>
          </a:stretch>
        </p:blipFill>
        <p:spPr>
          <a:xfrm>
            <a:off x="4655185" y="3498850"/>
            <a:ext cx="2806700" cy="2033270"/>
          </a:xfrm>
          <a:prstGeom prst="rect">
            <a:avLst/>
          </a:prstGeom>
          <a:noFill/>
          <a:ln w="9525">
            <a:noFill/>
          </a:ln>
        </p:spPr>
      </p:pic>
      <p:pic>
        <p:nvPicPr>
          <p:cNvPr id="4" name="图片 1471" descr="C:\博士相关\笔记\图片数据\第四章\3d.jpg3d"/>
          <p:cNvPicPr/>
          <p:nvPr/>
        </p:nvPicPr>
        <p:blipFill>
          <a:blip r:embed="rId2"/>
          <a:stretch>
            <a:fillRect/>
          </a:stretch>
        </p:blipFill>
        <p:spPr>
          <a:xfrm>
            <a:off x="7823200" y="3500755"/>
            <a:ext cx="2818765" cy="2087880"/>
          </a:xfrm>
          <a:prstGeom prst="rect">
            <a:avLst/>
          </a:prstGeom>
          <a:noFill/>
          <a:ln w="9525">
            <a:noFill/>
          </a:ln>
        </p:spPr>
      </p:pic>
      <p:sp>
        <p:nvSpPr>
          <p:cNvPr id="8" name="圆角矩形 7"/>
          <p:cNvSpPr/>
          <p:nvPr/>
        </p:nvSpPr>
        <p:spPr>
          <a:xfrm>
            <a:off x="4726940" y="5662295"/>
            <a:ext cx="5998845" cy="942340"/>
          </a:xfrm>
          <a:prstGeom prst="roundRect">
            <a:avLst/>
          </a:prstGeom>
          <a:solidFill>
            <a:srgbClr val="FDF731"/>
          </a:solidFill>
        </p:spPr>
        <p:style>
          <a:lnRef idx="1">
            <a:schemeClr val="accent2"/>
          </a:lnRef>
          <a:fillRef idx="3">
            <a:schemeClr val="accent2"/>
          </a:fillRef>
          <a:effectRef idx="2">
            <a:schemeClr val="accent2"/>
          </a:effectRef>
          <a:fontRef idx="minor">
            <a:schemeClr val="lt1"/>
          </a:fontRef>
        </p:style>
        <p:txBody>
          <a:bodyPr rtlCol="0" anchor="ctr"/>
          <a:p>
            <a:pPr algn="l"/>
            <a:r>
              <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真实信号和欺骗信号的统计值存在显著的偏差，且欺骗信号的统计值和入射角偏差成正相关。</a:t>
            </a:r>
            <a:endParaRPr lang="en-US" altLang="zh-CN"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64" name="Picture 64"/>
          <p:cNvPicPr>
            <a:picLocks noChangeAspect="1"/>
          </p:cNvPicPr>
          <p:nvPr/>
        </p:nvPicPr>
        <p:blipFill>
          <a:blip r:embed="rId3"/>
          <a:stretch>
            <a:fillRect/>
          </a:stretch>
        </p:blipFill>
        <p:spPr>
          <a:xfrm>
            <a:off x="1126490" y="3500755"/>
            <a:ext cx="2839085" cy="1988185"/>
          </a:xfrm>
          <a:prstGeom prst="rect">
            <a:avLst/>
          </a:prstGeom>
        </p:spPr>
      </p:pic>
      <p:sp>
        <p:nvSpPr>
          <p:cNvPr id="10" name="文本框 9"/>
          <p:cNvSpPr txBox="1"/>
          <p:nvPr/>
        </p:nvSpPr>
        <p:spPr>
          <a:xfrm>
            <a:off x="1550670" y="5805170"/>
            <a:ext cx="1990090" cy="460375"/>
          </a:xfrm>
          <a:prstGeom prst="rect">
            <a:avLst/>
          </a:prstGeom>
          <a:noFill/>
        </p:spPr>
        <p:txBody>
          <a:bodyPr wrap="square">
            <a:spAutoFit/>
          </a:bodyPr>
          <a:p>
            <a:r>
              <a:rPr lang="zh-CN" altLang="en-US" sz="2400" b="1">
                <a:solidFill>
                  <a:schemeClr val="accent2"/>
                </a:solidFill>
                <a:latin typeface="微软雅黑" panose="020B0503020204020204" pitchFamily="34" charset="-122"/>
                <a:ea typeface="微软雅黑" panose="020B0503020204020204" pitchFamily="34" charset="-122"/>
              </a:rPr>
              <a:t>原理示意图</a:t>
            </a:r>
            <a:endParaRPr lang="zh-CN" altLang="en-US" sz="2400" b="1">
              <a:solidFill>
                <a:schemeClr val="accent2"/>
              </a:solidFill>
              <a:latin typeface="微软雅黑" panose="020B0503020204020204" pitchFamily="34" charset="-122"/>
              <a:ea typeface="微软雅黑" panose="020B0503020204020204" pitchFamily="34" charset="-122"/>
            </a:endParaRPr>
          </a:p>
        </p:txBody>
      </p:sp>
      <p:graphicFrame>
        <p:nvGraphicFramePr>
          <p:cNvPr id="5" name="对象 1445"/>
          <p:cNvGraphicFramePr>
            <a:graphicFrameLocks noChangeAspect="1"/>
          </p:cNvGraphicFramePr>
          <p:nvPr/>
        </p:nvGraphicFramePr>
        <p:xfrm>
          <a:off x="5015230" y="2708910"/>
          <a:ext cx="2773045" cy="660400"/>
        </p:xfrm>
        <a:graphic>
          <a:graphicData uri="http://schemas.openxmlformats.org/presentationml/2006/ole">
            <mc:AlternateContent xmlns:mc="http://schemas.openxmlformats.org/markup-compatibility/2006">
              <mc:Choice xmlns:v="urn:schemas-microsoft-com:vml" Requires="v">
                <p:oleObj spid="_x0000_s3076" name="" r:id="rId4" imgW="2032000" imgH="482600" progId="Equation.3">
                  <p:embed/>
                </p:oleObj>
              </mc:Choice>
              <mc:Fallback>
                <p:oleObj name="" r:id="rId4" imgW="2032000" imgH="482600" progId="Equation.3">
                  <p:embed/>
                  <p:pic>
                    <p:nvPicPr>
                      <p:cNvPr id="0" name="图片 3075"/>
                      <p:cNvPicPr/>
                      <p:nvPr/>
                    </p:nvPicPr>
                    <p:blipFill>
                      <a:blip r:embed="rId5"/>
                      <a:stretch>
                        <a:fillRect/>
                      </a:stretch>
                    </p:blipFill>
                    <p:spPr>
                      <a:xfrm>
                        <a:off x="5015230" y="2708910"/>
                        <a:ext cx="2773045" cy="660400"/>
                      </a:xfrm>
                      <a:prstGeom prst="rect">
                        <a:avLst/>
                      </a:prstGeom>
                      <a:noFill/>
                      <a:ln w="38100">
                        <a:noFill/>
                        <a:miter/>
                      </a:ln>
                    </p:spPr>
                  </p:pic>
                </p:oleObj>
              </mc:Fallback>
            </mc:AlternateContent>
          </a:graphicData>
        </a:graphic>
      </p:graphicFrame>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标题 1"/>
          <p:cNvSpPr txBox="1"/>
          <p:nvPr/>
        </p:nvSpPr>
        <p:spPr>
          <a:xfrm>
            <a:off x="1198880" y="116840"/>
            <a:ext cx="5611495" cy="50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smtClean="0">
                <a:solidFill>
                  <a:schemeClr val="tx1"/>
                </a:solidFill>
                <a:latin typeface="黑体" panose="02010609060101010101" pitchFamily="49" charset="-122"/>
                <a:ea typeface="黑体" panose="02010609060101010101" pitchFamily="49" charset="-122"/>
              </a:rPr>
              <a:t>二、主要研究内容</a:t>
            </a:r>
            <a:endParaRPr lang="zh-CN" altLang="en-US" sz="3200" b="1" dirty="0" smtClean="0">
              <a:solidFill>
                <a:schemeClr val="tx1"/>
              </a:solidFill>
              <a:latin typeface="黑体" panose="02010609060101010101" pitchFamily="49" charset="-122"/>
              <a:ea typeface="黑体" panose="02010609060101010101" pitchFamily="49" charset="-122"/>
            </a:endParaRPr>
          </a:p>
        </p:txBody>
      </p:sp>
      <p:sp>
        <p:nvSpPr>
          <p:cNvPr id="2" name="文本框 1"/>
          <p:cNvSpPr txBox="1"/>
          <p:nvPr/>
        </p:nvSpPr>
        <p:spPr>
          <a:xfrm>
            <a:off x="406400" y="836295"/>
            <a:ext cx="10655935" cy="4338320"/>
          </a:xfrm>
          <a:prstGeom prst="rect">
            <a:avLst/>
          </a:prstGeom>
          <a:noFill/>
          <a:ln w="9525">
            <a:noFill/>
          </a:ln>
        </p:spPr>
        <p:txBody>
          <a:bodyPr wrap="square">
            <a:spAutoFit/>
          </a:bodyPr>
          <a:p>
            <a:pPr fontAlgn="auto">
              <a:lnSpc>
                <a:spcPct val="150000"/>
              </a:lnSpc>
              <a:buClrTx/>
              <a:buSzTx/>
              <a:buFontTx/>
            </a:pPr>
            <a:r>
              <a:rPr lang="en-US" altLang="zh-CN"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、使用双天线的</a:t>
            </a: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欺骗检测和多径抑制方法</a:t>
            </a:r>
            <a:endPar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pP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en-US" altLang="zh-CN"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双天线欺骗检测方法</a:t>
            </a:r>
            <a:r>
              <a:rPr lang="en-US" altLang="zh-CN"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性能测试</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利用两个</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低成本单天线</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板卡搭建了欺骗检测平台，使用</a:t>
            </a:r>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GNSS</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信号转发器作为欺骗信号源。缓慢移动工作平台以模拟用户的低速运动。沿东西方向上线性移动工作平台并逐渐接近三脚架，然后再远离三脚架。</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5" name="图片 135" descr="欺骗场景"/>
          <p:cNvPicPr>
            <a:picLocks noChangeAspect="1"/>
          </p:cNvPicPr>
          <p:nvPr/>
        </p:nvPicPr>
        <p:blipFill>
          <a:blip r:embed="rId1"/>
          <a:stretch>
            <a:fillRect/>
          </a:stretch>
        </p:blipFill>
        <p:spPr>
          <a:xfrm>
            <a:off x="1631315" y="3860165"/>
            <a:ext cx="3208655" cy="2145665"/>
          </a:xfrm>
          <a:prstGeom prst="rect">
            <a:avLst/>
          </a:prstGeom>
          <a:noFill/>
          <a:ln w="9525">
            <a:noFill/>
          </a:ln>
        </p:spPr>
      </p:pic>
      <p:pic>
        <p:nvPicPr>
          <p:cNvPr id="6" name="图片 136" descr="动态SSE"/>
          <p:cNvPicPr>
            <a:picLocks noChangeAspect="1"/>
          </p:cNvPicPr>
          <p:nvPr/>
        </p:nvPicPr>
        <p:blipFill>
          <a:blip r:embed="rId2"/>
          <a:stretch>
            <a:fillRect/>
          </a:stretch>
        </p:blipFill>
        <p:spPr>
          <a:xfrm>
            <a:off x="5808980" y="3860165"/>
            <a:ext cx="3310255" cy="2279650"/>
          </a:xfrm>
          <a:prstGeom prst="rect">
            <a:avLst/>
          </a:prstGeom>
          <a:noFill/>
          <a:ln w="9525">
            <a:noFill/>
          </a:ln>
        </p:spPr>
      </p:pic>
      <p:sp>
        <p:nvSpPr>
          <p:cNvPr id="7" name="文本框 6"/>
          <p:cNvSpPr txBox="1"/>
          <p:nvPr/>
        </p:nvSpPr>
        <p:spPr>
          <a:xfrm>
            <a:off x="2350770" y="6165215"/>
            <a:ext cx="1642745" cy="460375"/>
          </a:xfrm>
          <a:prstGeom prst="rect">
            <a:avLst/>
          </a:prstGeom>
          <a:noFill/>
        </p:spPr>
        <p:txBody>
          <a:bodyPr wrap="square">
            <a:spAutoFit/>
          </a:bodyPr>
          <a:p>
            <a:r>
              <a:rPr lang="zh-CN" altLang="en-US" sz="2400" b="1">
                <a:solidFill>
                  <a:schemeClr val="accent2"/>
                </a:solidFill>
                <a:latin typeface="微软雅黑" panose="020B0503020204020204" pitchFamily="34" charset="-122"/>
                <a:ea typeface="微软雅黑" panose="020B0503020204020204" pitchFamily="34" charset="-122"/>
              </a:rPr>
              <a:t>测试场景</a:t>
            </a:r>
            <a:endParaRPr lang="zh-CN" altLang="en-US" sz="2400" b="1">
              <a:solidFill>
                <a:schemeClr val="accent2"/>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6887210" y="6165215"/>
            <a:ext cx="1642745" cy="460375"/>
          </a:xfrm>
          <a:prstGeom prst="rect">
            <a:avLst/>
          </a:prstGeom>
          <a:noFill/>
        </p:spPr>
        <p:txBody>
          <a:bodyPr wrap="square">
            <a:spAutoFit/>
          </a:bodyPr>
          <a:p>
            <a:r>
              <a:rPr lang="zh-CN" altLang="en-US" sz="2400" b="1">
                <a:solidFill>
                  <a:schemeClr val="accent2"/>
                </a:solidFill>
                <a:latin typeface="微软雅黑" panose="020B0503020204020204" pitchFamily="34" charset="-122"/>
                <a:ea typeface="微软雅黑" panose="020B0503020204020204" pitchFamily="34" charset="-122"/>
              </a:rPr>
              <a:t>测试结果</a:t>
            </a:r>
            <a:endParaRPr lang="zh-CN" altLang="en-US" sz="2400" b="1">
              <a:solidFill>
                <a:schemeClr val="accent2"/>
              </a:solidFill>
              <a:latin typeface="微软雅黑" panose="020B0503020204020204" pitchFamily="34" charset="-122"/>
              <a:ea typeface="微软雅黑" panose="020B0503020204020204" pitchFamily="34" charset="-122"/>
            </a:endParaRPr>
          </a:p>
        </p:txBody>
      </p:sp>
      <p:sp>
        <p:nvSpPr>
          <p:cNvPr id="10" name="圆角矩形标注 9"/>
          <p:cNvSpPr/>
          <p:nvPr/>
        </p:nvSpPr>
        <p:spPr>
          <a:xfrm>
            <a:off x="5064125" y="3068320"/>
            <a:ext cx="914400" cy="611505"/>
          </a:xfrm>
          <a:prstGeom prst="wedgeRoundRectCallout">
            <a:avLst>
              <a:gd name="adj1" fmla="val 95763"/>
              <a:gd name="adj2" fmla="val 53322"/>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真实信号</a:t>
            </a:r>
            <a:endParaRPr lang="zh-CN" altLang="en-US">
              <a:solidFill>
                <a:schemeClr val="tx1"/>
              </a:solidFill>
            </a:endParaRPr>
          </a:p>
        </p:txBody>
      </p:sp>
      <p:sp>
        <p:nvSpPr>
          <p:cNvPr id="13" name="圆角矩形标注 12"/>
          <p:cNvSpPr/>
          <p:nvPr/>
        </p:nvSpPr>
        <p:spPr>
          <a:xfrm>
            <a:off x="6457315" y="2995930"/>
            <a:ext cx="914400" cy="611505"/>
          </a:xfrm>
          <a:prstGeom prst="wedgeRoundRectCallout">
            <a:avLst>
              <a:gd name="adj1" fmla="val 7500"/>
              <a:gd name="adj2" fmla="val 64849"/>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失锁</a:t>
            </a:r>
            <a:endParaRPr lang="zh-CN" altLang="en-US">
              <a:solidFill>
                <a:schemeClr val="tx1"/>
              </a:solidFill>
            </a:endParaRPr>
          </a:p>
        </p:txBody>
      </p:sp>
      <p:sp>
        <p:nvSpPr>
          <p:cNvPr id="14" name="圆角矩形标注 13"/>
          <p:cNvSpPr/>
          <p:nvPr/>
        </p:nvSpPr>
        <p:spPr>
          <a:xfrm>
            <a:off x="7537450" y="2995930"/>
            <a:ext cx="914400" cy="611505"/>
          </a:xfrm>
          <a:prstGeom prst="wedgeRoundRectCallout">
            <a:avLst>
              <a:gd name="adj1" fmla="val -42361"/>
              <a:gd name="adj2" fmla="val 76272"/>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欺骗信号</a:t>
            </a:r>
            <a:endParaRPr lang="zh-CN" altLang="en-US">
              <a:solidFill>
                <a:schemeClr val="tx1"/>
              </a:solidFill>
            </a:endParaRPr>
          </a:p>
        </p:txBody>
      </p:sp>
      <p:sp>
        <p:nvSpPr>
          <p:cNvPr id="15" name="圆角矩形标注 14"/>
          <p:cNvSpPr/>
          <p:nvPr/>
        </p:nvSpPr>
        <p:spPr>
          <a:xfrm>
            <a:off x="8761730" y="2995930"/>
            <a:ext cx="914400" cy="611505"/>
          </a:xfrm>
          <a:prstGeom prst="wedgeRoundRectCallout">
            <a:avLst>
              <a:gd name="adj1" fmla="val -42361"/>
              <a:gd name="adj2" fmla="val 76272"/>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远离</a:t>
            </a:r>
            <a:endParaRPr lang="zh-CN" altLang="en-US">
              <a:solidFill>
                <a:schemeClr val="tx1"/>
              </a:solidFill>
            </a:endParaRPr>
          </a:p>
        </p:txBody>
      </p:sp>
      <p:sp>
        <p:nvSpPr>
          <p:cNvPr id="19" name="圆角矩形 18"/>
          <p:cNvSpPr/>
          <p:nvPr/>
        </p:nvSpPr>
        <p:spPr>
          <a:xfrm>
            <a:off x="9839325" y="3357245"/>
            <a:ext cx="1878965" cy="2876550"/>
          </a:xfrm>
          <a:prstGeom prst="roundRect">
            <a:avLst/>
          </a:prstGeom>
          <a:solidFill>
            <a:srgbClr val="FDF731"/>
          </a:solidFill>
        </p:spPr>
        <p:style>
          <a:lnRef idx="1">
            <a:schemeClr val="accent2"/>
          </a:lnRef>
          <a:fillRef idx="3">
            <a:schemeClr val="accent2"/>
          </a:fillRef>
          <a:effectRef idx="2">
            <a:schemeClr val="accent2"/>
          </a:effectRef>
          <a:fontRef idx="minor">
            <a:schemeClr val="lt1"/>
          </a:fontRef>
        </p:style>
        <p:txBody>
          <a:bodyPr rtlCol="0" anchor="ctr"/>
          <a:p>
            <a:pPr indent="0" algn="l" fontAlgn="auto">
              <a:lnSpc>
                <a:spcPct val="100000"/>
              </a:lnSpc>
            </a:pP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方法优势</a:t>
            </a:r>
            <a:r>
              <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）极大地降低了硬件成本；</a:t>
            </a: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gn="l" fontAlgn="auto">
              <a:lnSpc>
                <a:spcPct val="100000"/>
              </a:lnSpc>
            </a:pPr>
            <a:r>
              <a:rPr lang="zh-CN"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实时欺骗检测。</a:t>
            </a:r>
            <a:endParaRPr lang="zh-CN"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标题 1"/>
          <p:cNvSpPr txBox="1"/>
          <p:nvPr/>
        </p:nvSpPr>
        <p:spPr>
          <a:xfrm>
            <a:off x="1198880" y="116840"/>
            <a:ext cx="5611495" cy="50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smtClean="0">
                <a:solidFill>
                  <a:schemeClr val="tx1"/>
                </a:solidFill>
                <a:latin typeface="黑体" panose="02010609060101010101" pitchFamily="49" charset="-122"/>
                <a:ea typeface="黑体" panose="02010609060101010101" pitchFamily="49" charset="-122"/>
              </a:rPr>
              <a:t>二、主要研究内容</a:t>
            </a:r>
            <a:endParaRPr lang="zh-CN" altLang="en-US" sz="3200" b="1" dirty="0" smtClean="0">
              <a:solidFill>
                <a:schemeClr val="tx1"/>
              </a:solidFill>
              <a:latin typeface="黑体" panose="02010609060101010101" pitchFamily="49" charset="-122"/>
              <a:ea typeface="黑体" panose="02010609060101010101" pitchFamily="49" charset="-122"/>
            </a:endParaRPr>
          </a:p>
        </p:txBody>
      </p:sp>
      <p:sp>
        <p:nvSpPr>
          <p:cNvPr id="2" name="文本框 1"/>
          <p:cNvSpPr txBox="1"/>
          <p:nvPr/>
        </p:nvSpPr>
        <p:spPr>
          <a:xfrm>
            <a:off x="406400" y="836930"/>
            <a:ext cx="9276080" cy="1476375"/>
          </a:xfrm>
          <a:prstGeom prst="rect">
            <a:avLst/>
          </a:prstGeom>
          <a:noFill/>
          <a:ln w="9525">
            <a:noFill/>
          </a:ln>
        </p:spPr>
        <p:txBody>
          <a:bodyPr wrap="square">
            <a:spAutoFit/>
          </a:bodyPr>
          <a:p>
            <a:pPr indent="0" fontAlgn="auto">
              <a:lnSpc>
                <a:spcPct val="150000"/>
              </a:lnSpc>
            </a:pP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2 </a:t>
            </a:r>
            <a:r>
              <a:rPr lang="zh-CN" altLang="en-US"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使用双天线</a:t>
            </a:r>
            <a:r>
              <a:rPr lang="zh-CN"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的多径抑制方法</a:t>
            </a:r>
            <a:r>
              <a:rPr lang="en-US" altLang="zh-CN"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原理介绍</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多径信号和直达信号的入射角存在偏差，因而基于</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信号</a:t>
            </a:r>
            <a:r>
              <a:rPr lang="zh-CN" sz="2000" b="1">
                <a:latin typeface="微软雅黑" panose="020B0503020204020204" pitchFamily="34" charset="-122"/>
                <a:ea typeface="微软雅黑" panose="020B0503020204020204" pitchFamily="34" charset="-122"/>
                <a:cs typeface="微软雅黑" panose="020B0503020204020204" pitchFamily="34" charset="-122"/>
                <a:sym typeface="+mn-ea"/>
              </a:rPr>
              <a:t>空域信息检测的双天线法存在运用于多径抑制的可行性。</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 name="文本框 4"/>
          <p:cNvSpPr txBox="1"/>
          <p:nvPr/>
        </p:nvSpPr>
        <p:spPr>
          <a:xfrm>
            <a:off x="406400" y="3644900"/>
            <a:ext cx="8839835" cy="2861310"/>
          </a:xfrm>
          <a:prstGeom prst="rect">
            <a:avLst/>
          </a:prstGeom>
          <a:noFill/>
          <a:ln w="9525">
            <a:noFill/>
          </a:ln>
        </p:spPr>
        <p:txBody>
          <a:bodyPr wrap="square">
            <a:spAutoFit/>
          </a:bodyPr>
          <a:p>
            <a:pPr indent="304800">
              <a:lnSpc>
                <a:spcPct val="150000"/>
              </a:lnSpc>
            </a:pPr>
            <a:r>
              <a:rPr lang="en-US" altLang="zh-CN" sz="2000">
                <a:latin typeface="Times New Roman" panose="02020603050405020304" pitchFamily="18" charset="0"/>
                <a:ea typeface="微软雅黑" panose="020B0503020204020204" pitchFamily="34" charset="-122"/>
                <a:cs typeface="Times New Roman" panose="02020603050405020304" pitchFamily="18" charset="0"/>
              </a:rPr>
              <a:t>步骤1：</a:t>
            </a:r>
            <a:r>
              <a:rPr lang="zh-CN" altLang="en-US" sz="2000">
                <a:latin typeface="Times New Roman" panose="02020603050405020304" pitchFamily="18" charset="0"/>
                <a:ea typeface="微软雅黑" panose="020B0503020204020204" pitchFamily="34" charset="-122"/>
                <a:cs typeface="Times New Roman" panose="02020603050405020304" pitchFamily="18" charset="0"/>
              </a:rPr>
              <a:t>假设存在多径的卫星数目为1，即</a:t>
            </a:r>
            <a:r>
              <a:rPr lang="zh-CN" altLang="en-US" sz="2000" i="1">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000" i="1" baseline="-25000">
                <a:solidFill>
                  <a:schemeClr val="tx1"/>
                </a:solidFill>
                <a:uFillTx/>
                <a:latin typeface="Times New Roman" panose="02020603050405020304" pitchFamily="18" charset="0"/>
                <a:ea typeface="微软雅黑" panose="020B0503020204020204" pitchFamily="34" charset="-122"/>
                <a:cs typeface="Times New Roman" panose="02020603050405020304" pitchFamily="18" charset="0"/>
              </a:rPr>
              <a:t>m</a:t>
            </a:r>
            <a:r>
              <a:rPr lang="zh-CN" altLang="en-US" sz="2000">
                <a:latin typeface="Times New Roman" panose="02020603050405020304" pitchFamily="18" charset="0"/>
                <a:ea typeface="微软雅黑" panose="020B0503020204020204" pitchFamily="34" charset="-122"/>
                <a:cs typeface="Times New Roman" panose="02020603050405020304" pitchFamily="18" charset="0"/>
              </a:rPr>
              <a:t> = 1：</a:t>
            </a:r>
            <a:endParaRPr lang="zh-CN" altLang="en-US" sz="2000">
              <a:latin typeface="Times New Roman" panose="02020603050405020304" pitchFamily="18" charset="0"/>
              <a:ea typeface="微软雅黑" panose="020B0503020204020204" pitchFamily="34" charset="-122"/>
              <a:cs typeface="Times New Roman" panose="02020603050405020304" pitchFamily="18" charset="0"/>
            </a:endParaRPr>
          </a:p>
          <a:p>
            <a:pPr indent="304800">
              <a:lnSpc>
                <a:spcPct val="150000"/>
              </a:lnSpc>
            </a:pPr>
            <a:r>
              <a:rPr lang="zh-CN" altLang="en-US" sz="2000">
                <a:latin typeface="Times New Roman" panose="02020603050405020304" pitchFamily="18" charset="0"/>
                <a:ea typeface="微软雅黑" panose="020B0503020204020204" pitchFamily="34" charset="-122"/>
                <a:cs typeface="Times New Roman" panose="02020603050405020304" pitchFamily="18" charset="0"/>
              </a:rPr>
              <a:t>步骤</a:t>
            </a:r>
            <a:r>
              <a:rPr lang="en-US" altLang="zh-CN" sz="200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00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a:latin typeface="Times New Roman" panose="02020603050405020304" pitchFamily="18" charset="0"/>
                <a:ea typeface="微软雅黑" panose="020B0503020204020204" pitchFamily="34" charset="-122"/>
                <a:cs typeface="Times New Roman" panose="02020603050405020304" pitchFamily="18" charset="0"/>
              </a:rPr>
              <a:t> </a:t>
            </a:r>
            <a:r>
              <a:rPr sz="2000">
                <a:latin typeface="Times New Roman" panose="02020603050405020304" pitchFamily="18" charset="0"/>
                <a:ea typeface="微软雅黑" panose="020B0503020204020204" pitchFamily="34" charset="-122"/>
                <a:cs typeface="Times New Roman" panose="02020603050405020304" pitchFamily="18" charset="0"/>
              </a:rPr>
              <a:t>根据</a:t>
            </a:r>
            <a:r>
              <a:rPr lang="zh-CN" altLang="en-US" sz="2000" i="1">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zh-CN" altLang="en-US" sz="2000" i="1" baseline="-25000">
                <a:uFillTx/>
                <a:latin typeface="Times New Roman" panose="02020603050405020304" pitchFamily="18" charset="0"/>
                <a:ea typeface="微软雅黑" panose="020B0503020204020204" pitchFamily="34" charset="-122"/>
                <a:cs typeface="Times New Roman" panose="02020603050405020304" pitchFamily="18" charset="0"/>
                <a:sym typeface="+mn-ea"/>
              </a:rPr>
              <a:t>m</a:t>
            </a:r>
            <a:r>
              <a:rPr sz="2000">
                <a:latin typeface="Times New Roman" panose="02020603050405020304" pitchFamily="18" charset="0"/>
                <a:ea typeface="微软雅黑" panose="020B0503020204020204" pitchFamily="34" charset="-122"/>
                <a:cs typeface="Times New Roman" panose="02020603050405020304" pitchFamily="18" charset="0"/>
              </a:rPr>
              <a:t>，可以构建个所有可能的信号子集</a:t>
            </a:r>
            <a:r>
              <a:rPr lang="zh-CN" sz="2000">
                <a:latin typeface="Times New Roman" panose="02020603050405020304" pitchFamily="18" charset="0"/>
                <a:ea typeface="微软雅黑" panose="020B0503020204020204" pitchFamily="34" charset="-122"/>
                <a:cs typeface="Times New Roman" panose="02020603050405020304" pitchFamily="18" charset="0"/>
              </a:rPr>
              <a:t>，并分别计算</a:t>
            </a:r>
            <a:r>
              <a:rPr lang="zh-CN" altLang="en-US" sz="2000">
                <a:latin typeface="Times New Roman" panose="02020603050405020304" pitchFamily="18" charset="0"/>
                <a:ea typeface="微软雅黑" panose="020B0503020204020204" pitchFamily="34" charset="-122"/>
                <a:cs typeface="Times New Roman" panose="02020603050405020304" pitchFamily="18" charset="0"/>
                <a:sym typeface="+mn-ea"/>
              </a:rPr>
              <a:t>统计值。</a:t>
            </a:r>
            <a:endParaRPr lang="zh-CN" altLang="en-US" sz="2000">
              <a:latin typeface="Times New Roman" panose="02020603050405020304" pitchFamily="18" charset="0"/>
              <a:ea typeface="微软雅黑" panose="020B0503020204020204" pitchFamily="34" charset="-122"/>
              <a:cs typeface="Times New Roman" panose="02020603050405020304" pitchFamily="18" charset="0"/>
              <a:sym typeface="+mn-ea"/>
            </a:endParaRPr>
          </a:p>
          <a:p>
            <a:pPr indent="304800">
              <a:lnSpc>
                <a:spcPct val="150000"/>
              </a:lnSpc>
            </a:pPr>
            <a:r>
              <a:rPr lang="zh-CN" sz="2000">
                <a:latin typeface="Times New Roman" panose="02020603050405020304" pitchFamily="18" charset="0"/>
                <a:ea typeface="微软雅黑" panose="020B0503020204020204" pitchFamily="34" charset="-122"/>
                <a:cs typeface="Times New Roman" panose="02020603050405020304" pitchFamily="18" charset="0"/>
              </a:rPr>
              <a:t>步骤</a:t>
            </a:r>
            <a:r>
              <a:rPr lang="en-US" altLang="zh-CN" sz="200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000">
                <a:latin typeface="Times New Roman" panose="02020603050405020304" pitchFamily="18" charset="0"/>
                <a:ea typeface="微软雅黑" panose="020B0503020204020204" pitchFamily="34" charset="-122"/>
                <a:cs typeface="Times New Roman" panose="02020603050405020304" pitchFamily="18" charset="0"/>
              </a:rPr>
              <a:t>：若所有统计值中的最小值小于等于门限值，认为</a:t>
            </a:r>
            <a:r>
              <a:rPr lang="zh-CN" altLang="en-US" sz="2000">
                <a:latin typeface="Times New Roman" panose="02020603050405020304" pitchFamily="18" charset="0"/>
                <a:ea typeface="微软雅黑" panose="020B0503020204020204" pitchFamily="34" charset="-122"/>
                <a:cs typeface="Times New Roman" panose="02020603050405020304" pitchFamily="18" charset="0"/>
                <a:sym typeface="+mn-ea"/>
              </a:rPr>
              <a:t>最小值</a:t>
            </a:r>
            <a:r>
              <a:rPr lang="zh-CN" altLang="en-US" sz="2000">
                <a:latin typeface="Times New Roman" panose="02020603050405020304" pitchFamily="18" charset="0"/>
                <a:ea typeface="微软雅黑" panose="020B0503020204020204" pitchFamily="34" charset="-122"/>
                <a:cs typeface="Times New Roman" panose="02020603050405020304" pitchFamily="18" charset="0"/>
              </a:rPr>
              <a:t>所对应子集中的信号没有多径，认为其他信号均存在多径效应。</a:t>
            </a:r>
            <a:endParaRPr lang="zh-CN" altLang="en-US" sz="2000">
              <a:latin typeface="Times New Roman" panose="02020603050405020304" pitchFamily="18" charset="0"/>
              <a:ea typeface="微软雅黑" panose="020B0503020204020204" pitchFamily="34" charset="-122"/>
              <a:cs typeface="Times New Roman" panose="02020603050405020304" pitchFamily="18" charset="0"/>
            </a:endParaRPr>
          </a:p>
          <a:p>
            <a:pPr indent="304800">
              <a:lnSpc>
                <a:spcPct val="150000"/>
              </a:lnSpc>
            </a:pPr>
            <a:r>
              <a:rPr lang="zh-CN" altLang="en-US" sz="2000">
                <a:latin typeface="Times New Roman" panose="02020603050405020304" pitchFamily="18" charset="0"/>
                <a:ea typeface="微软雅黑" panose="020B0503020204020204" pitchFamily="34" charset="-122"/>
                <a:cs typeface="Times New Roman" panose="02020603050405020304" pitchFamily="18" charset="0"/>
              </a:rPr>
              <a:t>如果</a:t>
            </a:r>
            <a:r>
              <a:rPr lang="zh-CN" altLang="en-US" sz="2000">
                <a:latin typeface="Times New Roman" panose="02020603050405020304" pitchFamily="18" charset="0"/>
                <a:ea typeface="微软雅黑" panose="020B0503020204020204" pitchFamily="34" charset="-122"/>
                <a:cs typeface="Times New Roman" panose="02020603050405020304" pitchFamily="18" charset="0"/>
                <a:sym typeface="+mn-ea"/>
              </a:rPr>
              <a:t>最小值</a:t>
            </a:r>
            <a:r>
              <a:rPr lang="zh-CN" altLang="en-US" sz="2000">
                <a:latin typeface="Times New Roman" panose="02020603050405020304" pitchFamily="18" charset="0"/>
                <a:ea typeface="微软雅黑" panose="020B0503020204020204" pitchFamily="34" charset="-122"/>
                <a:cs typeface="Times New Roman" panose="02020603050405020304" pitchFamily="18" charset="0"/>
              </a:rPr>
              <a:t>依然大于门限值，则假定的存在多径的卫星数目增加1，即</a:t>
            </a:r>
            <a:r>
              <a:rPr lang="zh-CN" altLang="en-US" sz="2000" i="1">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zh-CN" altLang="en-US" sz="2000" i="1" baseline="-25000">
                <a:uFillTx/>
                <a:latin typeface="Times New Roman" panose="02020603050405020304" pitchFamily="18" charset="0"/>
                <a:ea typeface="微软雅黑" panose="020B0503020204020204" pitchFamily="34" charset="-122"/>
                <a:cs typeface="Times New Roman" panose="02020603050405020304" pitchFamily="18" charset="0"/>
                <a:sym typeface="+mn-ea"/>
              </a:rPr>
              <a:t>m</a:t>
            </a:r>
            <a:r>
              <a:rPr lang="zh-CN" altLang="en-US" sz="2000">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00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i="1">
                <a:latin typeface="Times New Roman" panose="02020603050405020304" pitchFamily="18" charset="0"/>
                <a:ea typeface="微软雅黑" panose="020B0503020204020204" pitchFamily="34" charset="-122"/>
                <a:cs typeface="Times New Roman" panose="02020603050405020304" pitchFamily="18" charset="0"/>
                <a:sym typeface="+mn-ea"/>
              </a:rPr>
              <a:t>N</a:t>
            </a:r>
            <a:r>
              <a:rPr lang="zh-CN" altLang="en-US" sz="2000" i="1" baseline="-25000">
                <a:uFillTx/>
                <a:latin typeface="Times New Roman" panose="02020603050405020304" pitchFamily="18" charset="0"/>
                <a:ea typeface="微软雅黑" panose="020B0503020204020204" pitchFamily="34" charset="-122"/>
                <a:cs typeface="Times New Roman" panose="02020603050405020304" pitchFamily="18" charset="0"/>
                <a:sym typeface="+mn-ea"/>
              </a:rPr>
              <a:t>m</a:t>
            </a:r>
            <a:r>
              <a:rPr lang="zh-CN" altLang="en-US" sz="2000">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000">
                <a:latin typeface="Times New Roman" panose="02020603050405020304" pitchFamily="18" charset="0"/>
                <a:ea typeface="微软雅黑" panose="020B0503020204020204" pitchFamily="34" charset="-122"/>
                <a:cs typeface="Times New Roman" panose="02020603050405020304" pitchFamily="18" charset="0"/>
              </a:rPr>
              <a:t>+ 1。</a:t>
            </a:r>
            <a:endParaRPr lang="zh-CN" altLang="en-US" sz="20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圆角矩形 8"/>
          <p:cNvSpPr/>
          <p:nvPr/>
        </p:nvSpPr>
        <p:spPr>
          <a:xfrm>
            <a:off x="2279015" y="2709545"/>
            <a:ext cx="1517015" cy="539750"/>
          </a:xfrm>
          <a:prstGeom prst="roundRect">
            <a:avLst/>
          </a:prstGeom>
          <a:solidFill>
            <a:srgbClr val="FDF731"/>
          </a:solidFill>
        </p:spPr>
        <p:style>
          <a:lnRef idx="1">
            <a:schemeClr val="accent2"/>
          </a:lnRef>
          <a:fillRef idx="3">
            <a:schemeClr val="accent2"/>
          </a:fillRef>
          <a:effectRef idx="2">
            <a:schemeClr val="accent2"/>
          </a:effectRef>
          <a:fontRef idx="minor">
            <a:schemeClr val="lt1"/>
          </a:fontRef>
        </p:style>
        <p:txBody>
          <a:bodyPr rtlCol="0" anchor="ctr"/>
          <a:p>
            <a:pPr indent="0" fontAlgn="auto">
              <a:lnSpc>
                <a:spcPct val="100000"/>
              </a:lnSpc>
            </a:pPr>
            <a:r>
              <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如何抑制？</a:t>
            </a:r>
            <a:endPar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 name="圆角矩形 5"/>
          <p:cNvSpPr/>
          <p:nvPr/>
        </p:nvSpPr>
        <p:spPr>
          <a:xfrm>
            <a:off x="5015230" y="2709545"/>
            <a:ext cx="1911985" cy="615950"/>
          </a:xfrm>
          <a:prstGeom prst="roundRect">
            <a:avLst/>
          </a:prstGeom>
          <a:solidFill>
            <a:srgbClr val="FDF731"/>
          </a:solidFill>
        </p:spPr>
        <p:style>
          <a:lnRef idx="1">
            <a:schemeClr val="accent2"/>
          </a:lnRef>
          <a:fillRef idx="3">
            <a:schemeClr val="accent2"/>
          </a:fillRef>
          <a:effectRef idx="2">
            <a:schemeClr val="accent2"/>
          </a:effectRef>
          <a:fontRef idx="minor">
            <a:schemeClr val="lt1"/>
          </a:fontRef>
        </p:style>
        <p:txBody>
          <a:bodyPr rtlCol="0" anchor="ctr"/>
          <a:p>
            <a:pPr indent="0" fontAlgn="auto">
              <a:lnSpc>
                <a:spcPct val="100000"/>
              </a:lnSpc>
            </a:pPr>
            <a:r>
              <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分组故障检测与排除</a:t>
            </a:r>
            <a:endPar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右箭头 6"/>
          <p:cNvSpPr/>
          <p:nvPr/>
        </p:nvSpPr>
        <p:spPr>
          <a:xfrm>
            <a:off x="4099560" y="2925445"/>
            <a:ext cx="612775" cy="16954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pic>
        <p:nvPicPr>
          <p:cNvPr id="11" name="图片 -2147481805" descr="流程图1"/>
          <p:cNvPicPr>
            <a:picLocks noChangeAspect="1"/>
          </p:cNvPicPr>
          <p:nvPr/>
        </p:nvPicPr>
        <p:blipFill>
          <a:blip r:embed="rId1"/>
          <a:stretch>
            <a:fillRect/>
          </a:stretch>
        </p:blipFill>
        <p:spPr>
          <a:xfrm>
            <a:off x="9911715" y="1196975"/>
            <a:ext cx="1543685" cy="4400550"/>
          </a:xfrm>
          <a:prstGeom prst="rect">
            <a:avLst/>
          </a:prstGeom>
          <a:noFill/>
          <a:ln w="9525">
            <a:noFill/>
          </a:ln>
        </p:spPr>
      </p:pic>
      <p:sp>
        <p:nvSpPr>
          <p:cNvPr id="13" name="文本框 12"/>
          <p:cNvSpPr txBox="1"/>
          <p:nvPr/>
        </p:nvSpPr>
        <p:spPr>
          <a:xfrm>
            <a:off x="9911715" y="5676265"/>
            <a:ext cx="1642745" cy="829945"/>
          </a:xfrm>
          <a:prstGeom prst="rect">
            <a:avLst/>
          </a:prstGeom>
          <a:noFill/>
        </p:spPr>
        <p:txBody>
          <a:bodyPr wrap="square">
            <a:spAutoFit/>
          </a:bodyPr>
          <a:p>
            <a:r>
              <a:rPr lang="zh-CN" altLang="en-US" sz="2400" b="1">
                <a:solidFill>
                  <a:schemeClr val="accent2"/>
                </a:solidFill>
                <a:latin typeface="微软雅黑" panose="020B0503020204020204" pitchFamily="34" charset="-122"/>
                <a:ea typeface="微软雅黑" panose="020B0503020204020204" pitchFamily="34" charset="-122"/>
              </a:rPr>
              <a:t>多径抑制流程图</a:t>
            </a:r>
            <a:endParaRPr lang="zh-CN" altLang="en-US" sz="2400" b="1">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标题 1"/>
          <p:cNvSpPr txBox="1"/>
          <p:nvPr/>
        </p:nvSpPr>
        <p:spPr>
          <a:xfrm>
            <a:off x="1198880" y="116840"/>
            <a:ext cx="5611495" cy="50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smtClean="0">
                <a:solidFill>
                  <a:schemeClr val="tx1"/>
                </a:solidFill>
                <a:latin typeface="黑体" panose="02010609060101010101" pitchFamily="49" charset="-122"/>
                <a:ea typeface="黑体" panose="02010609060101010101" pitchFamily="49" charset="-122"/>
              </a:rPr>
              <a:t>二、主要研究内容</a:t>
            </a:r>
            <a:endParaRPr lang="zh-CN" altLang="en-US" sz="3200" b="1" dirty="0" smtClean="0">
              <a:solidFill>
                <a:schemeClr val="tx1"/>
              </a:solidFill>
              <a:latin typeface="黑体" panose="02010609060101010101" pitchFamily="49" charset="-122"/>
              <a:ea typeface="黑体" panose="02010609060101010101" pitchFamily="49" charset="-122"/>
            </a:endParaRPr>
          </a:p>
        </p:txBody>
      </p:sp>
      <p:sp>
        <p:nvSpPr>
          <p:cNvPr id="2" name="文本框 1"/>
          <p:cNvSpPr txBox="1"/>
          <p:nvPr/>
        </p:nvSpPr>
        <p:spPr>
          <a:xfrm>
            <a:off x="406400" y="836930"/>
            <a:ext cx="9276080" cy="1014730"/>
          </a:xfrm>
          <a:prstGeom prst="rect">
            <a:avLst/>
          </a:prstGeom>
          <a:noFill/>
          <a:ln w="9525">
            <a:noFill/>
          </a:ln>
        </p:spPr>
        <p:txBody>
          <a:bodyPr wrap="square">
            <a:spAutoFit/>
          </a:bodyPr>
          <a:p>
            <a:pPr indent="0" fontAlgn="auto">
              <a:lnSpc>
                <a:spcPct val="150000"/>
              </a:lnSpc>
            </a:pP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2 </a:t>
            </a:r>
            <a:r>
              <a:rPr lang="zh-CN" altLang="en-US"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使用双天线</a:t>
            </a:r>
            <a:r>
              <a:rPr lang="zh-CN"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的多径抑制方法</a:t>
            </a:r>
            <a:r>
              <a:rPr lang="en-US" altLang="zh-CN"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性能测试</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3" name="图片 -2147481048" descr="C:\博士相关\笔记\图片数据\第四章\微信截图_20201022154212_副本.png微信截图_20201022154212_副本"/>
          <p:cNvPicPr/>
          <p:nvPr/>
        </p:nvPicPr>
        <p:blipFill>
          <a:blip r:embed="rId1"/>
          <a:stretch>
            <a:fillRect/>
          </a:stretch>
        </p:blipFill>
        <p:spPr>
          <a:xfrm>
            <a:off x="1126490" y="1851660"/>
            <a:ext cx="2786380" cy="1985645"/>
          </a:xfrm>
          <a:prstGeom prst="rect">
            <a:avLst/>
          </a:prstGeom>
          <a:noFill/>
          <a:ln w="9525">
            <a:noFill/>
          </a:ln>
        </p:spPr>
      </p:pic>
      <p:pic>
        <p:nvPicPr>
          <p:cNvPr id="4" name="图片 -2147481130"/>
          <p:cNvPicPr>
            <a:picLocks noChangeAspect="1"/>
          </p:cNvPicPr>
          <p:nvPr/>
        </p:nvPicPr>
        <p:blipFill>
          <a:blip r:embed="rId2"/>
          <a:srcRect r="5542"/>
          <a:stretch>
            <a:fillRect/>
          </a:stretch>
        </p:blipFill>
        <p:spPr>
          <a:xfrm>
            <a:off x="982345" y="4004945"/>
            <a:ext cx="3002915" cy="2486660"/>
          </a:xfrm>
          <a:prstGeom prst="rect">
            <a:avLst/>
          </a:prstGeom>
          <a:noFill/>
          <a:ln w="9525">
            <a:noFill/>
          </a:ln>
        </p:spPr>
      </p:pic>
      <p:pic>
        <p:nvPicPr>
          <p:cNvPr id="8" name="图片 -2147481127"/>
          <p:cNvPicPr>
            <a:picLocks noChangeAspect="1"/>
          </p:cNvPicPr>
          <p:nvPr/>
        </p:nvPicPr>
        <p:blipFill>
          <a:blip r:embed="rId3"/>
          <a:srcRect r="5627"/>
          <a:stretch>
            <a:fillRect/>
          </a:stretch>
        </p:blipFill>
        <p:spPr>
          <a:xfrm>
            <a:off x="6958965" y="1556703"/>
            <a:ext cx="2590165" cy="2249805"/>
          </a:xfrm>
          <a:prstGeom prst="rect">
            <a:avLst/>
          </a:prstGeom>
          <a:noFill/>
          <a:ln w="9525">
            <a:noFill/>
          </a:ln>
        </p:spPr>
      </p:pic>
      <p:pic>
        <p:nvPicPr>
          <p:cNvPr id="10" name="图片 116"/>
          <p:cNvPicPr>
            <a:picLocks noChangeAspect="1"/>
          </p:cNvPicPr>
          <p:nvPr/>
        </p:nvPicPr>
        <p:blipFill>
          <a:blip r:embed="rId4"/>
          <a:srcRect t="2638" r="7555" b="7375"/>
          <a:stretch>
            <a:fillRect/>
          </a:stretch>
        </p:blipFill>
        <p:spPr>
          <a:xfrm>
            <a:off x="6885940" y="4077335"/>
            <a:ext cx="2661920" cy="2116455"/>
          </a:xfrm>
          <a:prstGeom prst="rect">
            <a:avLst/>
          </a:prstGeom>
          <a:noFill/>
          <a:ln w="9525">
            <a:noFill/>
          </a:ln>
        </p:spPr>
      </p:pic>
      <p:sp>
        <p:nvSpPr>
          <p:cNvPr id="20" name="圆角矩形 19"/>
          <p:cNvSpPr/>
          <p:nvPr/>
        </p:nvSpPr>
        <p:spPr>
          <a:xfrm>
            <a:off x="4124325" y="2132965"/>
            <a:ext cx="2546985" cy="1423670"/>
          </a:xfrm>
          <a:prstGeom prst="roundRect">
            <a:avLst/>
          </a:prstGeom>
          <a:solidFill>
            <a:srgbClr val="FDF731"/>
          </a:solidFill>
        </p:spPr>
        <p:style>
          <a:lnRef idx="1">
            <a:schemeClr val="accent2"/>
          </a:lnRef>
          <a:fillRef idx="3">
            <a:schemeClr val="accent2"/>
          </a:fillRef>
          <a:effectRef idx="2">
            <a:schemeClr val="accent2"/>
          </a:effectRef>
          <a:fontRef idx="minor">
            <a:schemeClr val="lt1"/>
          </a:fontRef>
        </p:style>
        <p:txBody>
          <a:bodyPr rtlCol="0" anchor="ctr"/>
          <a:p>
            <a:pPr lvl="0" indent="0" algn="l">
              <a:buClrTx/>
              <a:buSzTx/>
              <a:buFont typeface="Wingdings" panose="05000000000000000000" charset="0"/>
              <a:buNone/>
            </a:pP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类城市峡谷测试环境</a:t>
            </a:r>
            <a:r>
              <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：存在镜面多径</a:t>
            </a:r>
            <a:endPar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4" name="圆角矩形 13"/>
          <p:cNvSpPr/>
          <p:nvPr/>
        </p:nvSpPr>
        <p:spPr>
          <a:xfrm>
            <a:off x="4057015" y="4375150"/>
            <a:ext cx="2633345" cy="1423670"/>
          </a:xfrm>
          <a:prstGeom prst="roundRect">
            <a:avLst/>
          </a:prstGeom>
          <a:solidFill>
            <a:srgbClr val="FDF731"/>
          </a:solidFill>
        </p:spPr>
        <p:style>
          <a:lnRef idx="1">
            <a:schemeClr val="accent2"/>
          </a:lnRef>
          <a:fillRef idx="3">
            <a:schemeClr val="accent2"/>
          </a:fillRef>
          <a:effectRef idx="2">
            <a:schemeClr val="accent2"/>
          </a:effectRef>
          <a:fontRef idx="minor">
            <a:schemeClr val="lt1"/>
          </a:fontRef>
        </p:style>
        <p:txBody>
          <a:bodyPr rtlCol="0" anchor="ctr"/>
          <a:p>
            <a:pPr marL="0" lvl="1" indent="0" algn="l">
              <a:buClrTx/>
              <a:buSzTx/>
              <a:buNone/>
            </a:pP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多径的影响</a:t>
            </a:r>
            <a:r>
              <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：载波相位双差残差的标准差显著＞</a:t>
            </a:r>
            <a:r>
              <a:rPr lang="en-US" altLang="zh-CN"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周</a:t>
            </a:r>
            <a:endPar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5" name="圆角矩形 14"/>
          <p:cNvSpPr/>
          <p:nvPr/>
        </p:nvSpPr>
        <p:spPr>
          <a:xfrm>
            <a:off x="9682480" y="2132965"/>
            <a:ext cx="2304415" cy="1423670"/>
          </a:xfrm>
          <a:prstGeom prst="roundRect">
            <a:avLst/>
          </a:prstGeom>
          <a:solidFill>
            <a:srgbClr val="FDF731"/>
          </a:solidFill>
        </p:spPr>
        <p:style>
          <a:lnRef idx="1">
            <a:schemeClr val="accent2"/>
          </a:lnRef>
          <a:fillRef idx="3">
            <a:schemeClr val="accent2"/>
          </a:fillRef>
          <a:effectRef idx="2">
            <a:schemeClr val="accent2"/>
          </a:effectRef>
          <a:fontRef idx="minor">
            <a:schemeClr val="lt1"/>
          </a:fontRef>
        </p:style>
        <p:txBody>
          <a:bodyPr rtlCol="0" anchor="ctr"/>
          <a:p>
            <a:pPr marL="0" lvl="1" indent="0" algn="l">
              <a:buClrTx/>
              <a:buSzTx/>
              <a:buNone/>
            </a:pP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多径抑制后残差降低</a:t>
            </a:r>
            <a:r>
              <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残差的标准差＜</a:t>
            </a:r>
            <a:r>
              <a:rPr lang="en-US" altLang="zh-CN"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周</a:t>
            </a:r>
            <a:endPar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6" name="圆角矩形 15"/>
          <p:cNvSpPr/>
          <p:nvPr/>
        </p:nvSpPr>
        <p:spPr>
          <a:xfrm>
            <a:off x="9743440" y="4375150"/>
            <a:ext cx="2304415" cy="1423670"/>
          </a:xfrm>
          <a:prstGeom prst="roundRect">
            <a:avLst/>
          </a:prstGeom>
          <a:solidFill>
            <a:srgbClr val="FDF731"/>
          </a:solidFill>
        </p:spPr>
        <p:style>
          <a:lnRef idx="1">
            <a:schemeClr val="accent2"/>
          </a:lnRef>
          <a:fillRef idx="3">
            <a:schemeClr val="accent2"/>
          </a:fillRef>
          <a:effectRef idx="2">
            <a:schemeClr val="accent2"/>
          </a:effectRef>
          <a:fontRef idx="minor">
            <a:schemeClr val="lt1"/>
          </a:fontRef>
        </p:style>
        <p:txBody>
          <a:bodyPr rtlCol="0" anchor="ctr"/>
          <a:p>
            <a:pPr lvl="0" indent="0" algn="l">
              <a:buClrTx/>
              <a:buSzTx/>
              <a:buFont typeface="Wingdings" panose="05000000000000000000" charset="0"/>
              <a:buNone/>
            </a:pP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多径抑制后定位精度提升</a:t>
            </a:r>
            <a:r>
              <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3D</a:t>
            </a:r>
            <a:r>
              <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定位误差降低了</a:t>
            </a:r>
            <a:r>
              <a:rPr lang="en-US" altLang="zh-CN"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64%</a:t>
            </a:r>
            <a:endParaRPr lang="en-US" altLang="zh-CN"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标题 1"/>
          <p:cNvSpPr txBox="1"/>
          <p:nvPr/>
        </p:nvSpPr>
        <p:spPr>
          <a:xfrm>
            <a:off x="1198880" y="116840"/>
            <a:ext cx="5611495" cy="50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smtClean="0">
                <a:solidFill>
                  <a:schemeClr val="tx1"/>
                </a:solidFill>
                <a:latin typeface="黑体" panose="02010609060101010101" pitchFamily="49" charset="-122"/>
                <a:ea typeface="黑体" panose="02010609060101010101" pitchFamily="49" charset="-122"/>
              </a:rPr>
              <a:t>二、主要研究内容</a:t>
            </a:r>
            <a:endParaRPr lang="zh-CN" altLang="en-US" sz="3200" b="1" dirty="0" smtClean="0">
              <a:solidFill>
                <a:schemeClr val="tx1"/>
              </a:solidFill>
              <a:latin typeface="黑体" panose="02010609060101010101" pitchFamily="49" charset="-122"/>
              <a:ea typeface="黑体" panose="02010609060101010101" pitchFamily="49" charset="-122"/>
            </a:endParaRPr>
          </a:p>
        </p:txBody>
      </p:sp>
      <p:sp>
        <p:nvSpPr>
          <p:cNvPr id="2" name="文本框 1"/>
          <p:cNvSpPr txBox="1"/>
          <p:nvPr/>
        </p:nvSpPr>
        <p:spPr>
          <a:xfrm>
            <a:off x="406400" y="836295"/>
            <a:ext cx="5828030" cy="5262245"/>
          </a:xfrm>
          <a:prstGeom prst="rect">
            <a:avLst/>
          </a:prstGeom>
          <a:noFill/>
          <a:ln w="9525">
            <a:noFill/>
          </a:ln>
        </p:spPr>
        <p:txBody>
          <a:bodyPr wrap="square">
            <a:spAutoFit/>
          </a:bodyPr>
          <a:p>
            <a:pPr fontAlgn="auto">
              <a:lnSpc>
                <a:spcPct val="150000"/>
              </a:lnSpc>
              <a:buClrTx/>
              <a:buSzTx/>
              <a:buFontTx/>
            </a:pPr>
            <a:r>
              <a:rPr lang="en-US" altLang="zh-CN"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、基于多变量约束的姿态确定方法</a:t>
            </a:r>
            <a:endPar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pP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en-US" altLang="zh-CN"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原理介绍</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 结合双天线多径抑制方法，</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提出了多变量约束的姿态确定方法，将整周模糊度固定和姿态解算视作联合问题进行求解，通过优化搜索空间能够有效提升算法的效率，同时提升复杂场景下模糊度固定成功率和定姿结果可靠性。</a:t>
            </a:r>
            <a:endParaRPr lang="zh-CN"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圆角矩形 7"/>
          <p:cNvSpPr/>
          <p:nvPr/>
        </p:nvSpPr>
        <p:spPr>
          <a:xfrm>
            <a:off x="1702435" y="5085080"/>
            <a:ext cx="4401185" cy="1376680"/>
          </a:xfrm>
          <a:prstGeom prst="roundRect">
            <a:avLst/>
          </a:prstGeom>
          <a:solidFill>
            <a:srgbClr val="FDF731"/>
          </a:solidFill>
        </p:spPr>
        <p:style>
          <a:lnRef idx="1">
            <a:schemeClr val="accent2"/>
          </a:lnRef>
          <a:fillRef idx="3">
            <a:schemeClr val="accent2"/>
          </a:fillRef>
          <a:effectRef idx="2">
            <a:schemeClr val="accent2"/>
          </a:effectRef>
          <a:fontRef idx="minor">
            <a:schemeClr val="lt1"/>
          </a:fontRef>
        </p:style>
        <p:txBody>
          <a:bodyPr rtlCol="0" anchor="ctr"/>
          <a:p>
            <a:pPr indent="0" fontAlgn="auto">
              <a:lnSpc>
                <a:spcPct val="100000"/>
              </a:lnSpc>
            </a:pP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存在的问题：</a:t>
            </a:r>
            <a:endPar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00000"/>
              </a:lnSpc>
            </a:pPr>
            <a:r>
              <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添加了额外的变量，如何优化搜索空间？</a:t>
            </a:r>
            <a:endPar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 name="圆角矩形 9"/>
          <p:cNvSpPr/>
          <p:nvPr/>
        </p:nvSpPr>
        <p:spPr>
          <a:xfrm>
            <a:off x="7817485" y="5084445"/>
            <a:ext cx="2343150" cy="1376680"/>
          </a:xfrm>
          <a:prstGeom prst="roundRect">
            <a:avLst/>
          </a:prstGeom>
          <a:solidFill>
            <a:srgbClr val="FDF731"/>
          </a:solidFill>
        </p:spPr>
        <p:style>
          <a:lnRef idx="1">
            <a:schemeClr val="accent2"/>
          </a:lnRef>
          <a:fillRef idx="3">
            <a:schemeClr val="accent2"/>
          </a:fillRef>
          <a:effectRef idx="2">
            <a:schemeClr val="accent2"/>
          </a:effectRef>
          <a:fontRef idx="minor">
            <a:schemeClr val="lt1"/>
          </a:fontRef>
        </p:style>
        <p:txBody>
          <a:bodyPr rtlCol="0" anchor="ctr"/>
          <a:p>
            <a:pPr indent="0" fontAlgn="auto">
              <a:lnSpc>
                <a:spcPct val="100000"/>
              </a:lnSpc>
            </a:pP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采用的策略：</a:t>
            </a:r>
            <a:endPar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00000"/>
              </a:lnSpc>
            </a:pPr>
            <a:r>
              <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收缩法和扩张法</a:t>
            </a:r>
            <a:endPar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1" name="右箭头 10"/>
          <p:cNvSpPr/>
          <p:nvPr/>
        </p:nvSpPr>
        <p:spPr>
          <a:xfrm>
            <a:off x="6233795" y="5516245"/>
            <a:ext cx="1296035" cy="4318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pic>
        <p:nvPicPr>
          <p:cNvPr id="41" name="图片 40"/>
          <p:cNvPicPr/>
          <p:nvPr/>
        </p:nvPicPr>
        <p:blipFill>
          <a:blip r:embed="rId1"/>
          <a:stretch>
            <a:fillRect/>
          </a:stretch>
        </p:blipFill>
        <p:spPr>
          <a:xfrm>
            <a:off x="6026785" y="1195705"/>
            <a:ext cx="2724150" cy="2660015"/>
          </a:xfrm>
          <a:prstGeom prst="rect">
            <a:avLst/>
          </a:prstGeom>
          <a:noFill/>
          <a:ln w="9525">
            <a:noFill/>
          </a:ln>
        </p:spPr>
      </p:pic>
      <p:graphicFrame>
        <p:nvGraphicFramePr>
          <p:cNvPr id="13" name="对象 -2147481233"/>
          <p:cNvGraphicFramePr>
            <a:graphicFrameLocks noChangeAspect="1"/>
          </p:cNvGraphicFramePr>
          <p:nvPr/>
        </p:nvGraphicFramePr>
        <p:xfrm>
          <a:off x="8870315" y="1412875"/>
          <a:ext cx="3086735" cy="2574925"/>
        </p:xfrm>
        <a:graphic>
          <a:graphicData uri="http://schemas.openxmlformats.org/presentationml/2006/ole">
            <mc:AlternateContent xmlns:mc="http://schemas.openxmlformats.org/markup-compatibility/2006">
              <mc:Choice xmlns:v="urn:schemas-microsoft-com:vml" Requires="v">
                <p:oleObj spid="_x0000_s3076" name="" r:id="rId2" imgW="4549140" imgH="3356610" progId="Visio.Drawing.15">
                  <p:embed/>
                </p:oleObj>
              </mc:Choice>
              <mc:Fallback>
                <p:oleObj name="" r:id="rId2" imgW="4549140" imgH="3356610" progId="Visio.Drawing.15">
                  <p:embed/>
                  <p:pic>
                    <p:nvPicPr>
                      <p:cNvPr id="0" name="图片 3075"/>
                      <p:cNvPicPr/>
                      <p:nvPr/>
                    </p:nvPicPr>
                    <p:blipFill>
                      <a:blip r:embed="rId3"/>
                      <a:srcRect t="9218" r="19902" b="8998"/>
                      <a:stretch>
                        <a:fillRect/>
                      </a:stretch>
                    </p:blipFill>
                    <p:spPr>
                      <a:xfrm>
                        <a:off x="8870315" y="1412875"/>
                        <a:ext cx="3086735" cy="2574925"/>
                      </a:xfrm>
                      <a:prstGeom prst="rect">
                        <a:avLst/>
                      </a:prstGeom>
                      <a:noFill/>
                      <a:ln w="38100">
                        <a:noFill/>
                        <a:miter/>
                      </a:ln>
                    </p:spPr>
                  </p:pic>
                </p:oleObj>
              </mc:Fallback>
            </mc:AlternateContent>
          </a:graphicData>
        </a:graphic>
      </p:graphicFrame>
      <p:sp>
        <p:nvSpPr>
          <p:cNvPr id="14" name="文本框 13"/>
          <p:cNvSpPr txBox="1"/>
          <p:nvPr/>
        </p:nvSpPr>
        <p:spPr>
          <a:xfrm>
            <a:off x="6743065" y="4077335"/>
            <a:ext cx="1291590" cy="460375"/>
          </a:xfrm>
          <a:prstGeom prst="rect">
            <a:avLst/>
          </a:prstGeom>
          <a:noFill/>
        </p:spPr>
        <p:txBody>
          <a:bodyPr wrap="square">
            <a:spAutoFit/>
          </a:bodyPr>
          <a:p>
            <a:r>
              <a:rPr lang="zh-CN" altLang="en-US" sz="2400" b="1">
                <a:solidFill>
                  <a:schemeClr val="accent2"/>
                </a:solidFill>
                <a:latin typeface="微软雅黑" panose="020B0503020204020204" pitchFamily="34" charset="-122"/>
                <a:ea typeface="微软雅黑" panose="020B0503020204020204" pitchFamily="34" charset="-122"/>
              </a:rPr>
              <a:t>收缩法</a:t>
            </a:r>
            <a:endParaRPr lang="zh-CN" altLang="en-US" sz="2400" b="1">
              <a:solidFill>
                <a:schemeClr val="accent2"/>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9767570" y="4077335"/>
            <a:ext cx="1291590" cy="460375"/>
          </a:xfrm>
          <a:prstGeom prst="rect">
            <a:avLst/>
          </a:prstGeom>
          <a:noFill/>
        </p:spPr>
        <p:txBody>
          <a:bodyPr wrap="square">
            <a:spAutoFit/>
          </a:bodyPr>
          <a:p>
            <a:r>
              <a:rPr lang="zh-CN" altLang="en-US" sz="2400" b="1">
                <a:solidFill>
                  <a:schemeClr val="accent2"/>
                </a:solidFill>
                <a:latin typeface="微软雅黑" panose="020B0503020204020204" pitchFamily="34" charset="-122"/>
                <a:ea typeface="微软雅黑" panose="020B0503020204020204" pitchFamily="34" charset="-122"/>
              </a:rPr>
              <a:t>扩张法</a:t>
            </a:r>
            <a:endParaRPr lang="zh-CN" altLang="en-US" sz="2400" b="1">
              <a:solidFill>
                <a:schemeClr val="accent2"/>
              </a:solidFill>
              <a:latin typeface="微软雅黑" panose="020B0503020204020204" pitchFamily="34" charset="-122"/>
              <a:ea typeface="微软雅黑" panose="020B0503020204020204" pitchFamily="34" charset="-122"/>
            </a:endParaRPr>
          </a:p>
        </p:txBody>
      </p:sp>
      <p:graphicFrame>
        <p:nvGraphicFramePr>
          <p:cNvPr id="16" name="对象 1624"/>
          <p:cNvGraphicFramePr>
            <a:graphicFrameLocks noChangeAspect="1"/>
          </p:cNvGraphicFramePr>
          <p:nvPr/>
        </p:nvGraphicFramePr>
        <p:xfrm>
          <a:off x="1486535" y="4364990"/>
          <a:ext cx="4070985" cy="393065"/>
        </p:xfrm>
        <a:graphic>
          <a:graphicData uri="http://schemas.openxmlformats.org/presentationml/2006/ole">
            <mc:AlternateContent xmlns:mc="http://schemas.openxmlformats.org/markup-compatibility/2006">
              <mc:Choice xmlns:v="urn:schemas-microsoft-com:vml" Requires="v">
                <p:oleObj spid="_x0000_s17" name="" r:id="rId4" imgW="2501900" imgH="241300" progId="Equation.KSEE3">
                  <p:embed/>
                </p:oleObj>
              </mc:Choice>
              <mc:Fallback>
                <p:oleObj name="" r:id="rId4" imgW="2501900" imgH="241300" progId="Equation.KSEE3">
                  <p:embed/>
                  <p:pic>
                    <p:nvPicPr>
                      <p:cNvPr id="0" name="图片 3075"/>
                      <p:cNvPicPr/>
                      <p:nvPr/>
                    </p:nvPicPr>
                    <p:blipFill>
                      <a:blip r:embed="rId5"/>
                      <a:stretch>
                        <a:fillRect/>
                      </a:stretch>
                    </p:blipFill>
                    <p:spPr>
                      <a:xfrm>
                        <a:off x="1486535" y="4364990"/>
                        <a:ext cx="4070985" cy="393065"/>
                      </a:xfrm>
                      <a:prstGeom prst="rect">
                        <a:avLst/>
                      </a:prstGeom>
                      <a:noFill/>
                      <a:ln w="38100">
                        <a:noFill/>
                        <a:miter/>
                      </a:ln>
                    </p:spPr>
                  </p:pic>
                </p:oleObj>
              </mc:Fallback>
            </mc:AlternateContent>
          </a:graphicData>
        </a:graphic>
      </p:graphicFrame>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标题 1"/>
          <p:cNvSpPr txBox="1"/>
          <p:nvPr/>
        </p:nvSpPr>
        <p:spPr>
          <a:xfrm>
            <a:off x="1198880" y="116840"/>
            <a:ext cx="5611495" cy="50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smtClean="0">
                <a:solidFill>
                  <a:schemeClr val="tx1"/>
                </a:solidFill>
                <a:latin typeface="黑体" panose="02010609060101010101" pitchFamily="49" charset="-122"/>
                <a:ea typeface="黑体" panose="02010609060101010101" pitchFamily="49" charset="-122"/>
              </a:rPr>
              <a:t>二、主要研究内容</a:t>
            </a:r>
            <a:endParaRPr lang="zh-CN" altLang="en-US" sz="3200" b="1" dirty="0" smtClean="0">
              <a:solidFill>
                <a:schemeClr val="tx1"/>
              </a:solidFill>
              <a:latin typeface="黑体" panose="02010609060101010101" pitchFamily="49" charset="-122"/>
              <a:ea typeface="黑体" panose="02010609060101010101" pitchFamily="49" charset="-122"/>
            </a:endParaRPr>
          </a:p>
        </p:txBody>
      </p:sp>
      <p:sp>
        <p:nvSpPr>
          <p:cNvPr id="2" name="文本框 1"/>
          <p:cNvSpPr txBox="1"/>
          <p:nvPr/>
        </p:nvSpPr>
        <p:spPr>
          <a:xfrm>
            <a:off x="406400" y="836295"/>
            <a:ext cx="10655935" cy="2491740"/>
          </a:xfrm>
          <a:prstGeom prst="rect">
            <a:avLst/>
          </a:prstGeom>
          <a:noFill/>
          <a:ln w="9525">
            <a:noFill/>
          </a:ln>
        </p:spPr>
        <p:txBody>
          <a:bodyPr wrap="square">
            <a:spAutoFit/>
          </a:bodyPr>
          <a:p>
            <a:pPr fontAlgn="auto">
              <a:lnSpc>
                <a:spcPct val="150000"/>
              </a:lnSpc>
              <a:buClrTx/>
              <a:buSzTx/>
              <a:buFontTx/>
            </a:pPr>
            <a:r>
              <a:rPr lang="en-US" altLang="zh-CN"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、基于多变量约束的姿态确定方法</a:t>
            </a:r>
            <a:endPar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pP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en-US" altLang="zh-CN"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模拟仿真</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文本框 7"/>
          <p:cNvSpPr txBox="1"/>
          <p:nvPr/>
        </p:nvSpPr>
        <p:spPr>
          <a:xfrm>
            <a:off x="6597650" y="4869180"/>
            <a:ext cx="4746625" cy="460375"/>
          </a:xfrm>
          <a:prstGeom prst="rect">
            <a:avLst/>
          </a:prstGeom>
          <a:noFill/>
        </p:spPr>
        <p:txBody>
          <a:bodyPr wrap="square">
            <a:spAutoFit/>
          </a:bodyPr>
          <a:p>
            <a:r>
              <a:rPr lang="zh-CN" altLang="en-US" sz="2400" b="1">
                <a:solidFill>
                  <a:schemeClr val="accent2"/>
                </a:solidFill>
                <a:latin typeface="微软雅黑" panose="020B0503020204020204" pitchFamily="34" charset="-122"/>
                <a:ea typeface="微软雅黑" panose="020B0503020204020204" pitchFamily="34" charset="-122"/>
              </a:rPr>
              <a:t>复杂场景模糊度固定成功率模拟</a:t>
            </a:r>
            <a:endParaRPr lang="zh-CN" altLang="en-US" sz="2400" b="1">
              <a:solidFill>
                <a:schemeClr val="accent2"/>
              </a:solidFill>
              <a:latin typeface="微软雅黑" panose="020B0503020204020204" pitchFamily="34" charset="-122"/>
              <a:ea typeface="微软雅黑" panose="020B0503020204020204" pitchFamily="34" charset="-122"/>
            </a:endParaRPr>
          </a:p>
        </p:txBody>
      </p:sp>
      <p:sp>
        <p:nvSpPr>
          <p:cNvPr id="15" name="圆角矩形 14"/>
          <p:cNvSpPr/>
          <p:nvPr/>
        </p:nvSpPr>
        <p:spPr>
          <a:xfrm>
            <a:off x="6671310" y="5387340"/>
            <a:ext cx="4368800" cy="1187450"/>
          </a:xfrm>
          <a:prstGeom prst="roundRect">
            <a:avLst/>
          </a:prstGeom>
          <a:solidFill>
            <a:srgbClr val="FDF731"/>
          </a:solidFill>
        </p:spPr>
        <p:style>
          <a:lnRef idx="1">
            <a:schemeClr val="accent2"/>
          </a:lnRef>
          <a:fillRef idx="3">
            <a:schemeClr val="accent2"/>
          </a:fillRef>
          <a:effectRef idx="2">
            <a:schemeClr val="accent2"/>
          </a:effectRef>
          <a:fontRef idx="minor">
            <a:schemeClr val="lt1"/>
          </a:fontRef>
        </p:style>
        <p:txBody>
          <a:bodyPr rtlCol="0" anchor="ctr"/>
          <a:p>
            <a:pPr algn="l"/>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算法优势</a:t>
            </a:r>
            <a:r>
              <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：多变量约束法能够提升复杂场景模糊度成功率。当卫星数量到达</a:t>
            </a:r>
            <a:r>
              <a:rPr lang="en-US" altLang="zh-CN"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6</a:t>
            </a:r>
            <a:r>
              <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颗时，模糊度成功率能接近</a:t>
            </a:r>
            <a:r>
              <a:rPr lang="en-US" altLang="zh-CN"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100%</a:t>
            </a:r>
            <a:r>
              <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1" name="矩形 10"/>
          <p:cNvSpPr/>
          <p:nvPr/>
        </p:nvSpPr>
        <p:spPr>
          <a:xfrm>
            <a:off x="8975725" y="3140710"/>
            <a:ext cx="401955" cy="396240"/>
          </a:xfrm>
          <a:prstGeom prst="rect">
            <a:avLst/>
          </a:prstGeom>
          <a:noFill/>
          <a:ln w="19050">
            <a:gradFill>
              <a:gsLst>
                <a:gs pos="0">
                  <a:srgbClr val="14CD68"/>
                </a:gs>
                <a:gs pos="100000">
                  <a:srgbClr val="0B6E38"/>
                </a:gs>
              </a:gsLst>
            </a:gra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圆角矩形 12"/>
          <p:cNvSpPr/>
          <p:nvPr/>
        </p:nvSpPr>
        <p:spPr>
          <a:xfrm>
            <a:off x="1414780" y="5445760"/>
            <a:ext cx="3023870" cy="936625"/>
          </a:xfrm>
          <a:prstGeom prst="roundRect">
            <a:avLst/>
          </a:prstGeom>
          <a:solidFill>
            <a:srgbClr val="FDF731"/>
          </a:solidFill>
        </p:spPr>
        <p:style>
          <a:lnRef idx="1">
            <a:schemeClr val="accent2"/>
          </a:lnRef>
          <a:fillRef idx="3">
            <a:schemeClr val="accent2"/>
          </a:fillRef>
          <a:effectRef idx="2">
            <a:schemeClr val="accent2"/>
          </a:effectRef>
          <a:fontRef idx="minor">
            <a:schemeClr val="lt1"/>
          </a:fontRef>
        </p:style>
        <p:txBody>
          <a:bodyPr rtlCol="0" anchor="ctr"/>
          <a:p>
            <a:pPr indent="0" algn="l" fontAlgn="auto">
              <a:lnSpc>
                <a:spcPct val="100000"/>
              </a:lnSpc>
            </a:pP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方法优势</a:t>
            </a:r>
            <a:r>
              <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：优化后的搜索空间包含的整数向量个数明显降低。</a:t>
            </a:r>
            <a:endParaRPr lang="en-US" altLang="zh-CN"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文本框 3"/>
          <p:cNvSpPr txBox="1"/>
          <p:nvPr/>
        </p:nvSpPr>
        <p:spPr>
          <a:xfrm>
            <a:off x="622300" y="1908175"/>
            <a:ext cx="4324350" cy="368300"/>
          </a:xfrm>
          <a:prstGeom prst="rect">
            <a:avLst/>
          </a:prstGeom>
          <a:noFill/>
        </p:spPr>
        <p:txBody>
          <a:bodyPr wrap="square">
            <a:spAutoFit/>
          </a:bodyPr>
          <a:p>
            <a:r>
              <a:rPr lang="zh-CN" altLang="en-US" b="1">
                <a:solidFill>
                  <a:schemeClr val="accent2"/>
                </a:solidFill>
                <a:latin typeface="微软雅黑" panose="020B0503020204020204" pitchFamily="34" charset="-122"/>
                <a:ea typeface="微软雅黑" panose="020B0503020204020204" pitchFamily="34" charset="-122"/>
              </a:rPr>
              <a:t>优化后的搜索空间包含的整数向量平均数</a:t>
            </a:r>
            <a:endParaRPr lang="zh-CN" altLang="en-US" b="1">
              <a:solidFill>
                <a:schemeClr val="accent2"/>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910590" y="2277110"/>
            <a:ext cx="3985895" cy="2942590"/>
            <a:chOff x="1203" y="3586"/>
            <a:chExt cx="6277" cy="4634"/>
          </a:xfrm>
        </p:grpSpPr>
        <p:pic>
          <p:nvPicPr>
            <p:cNvPr id="14" name="图片 13"/>
            <p:cNvPicPr>
              <a:picLocks noChangeAspect="1"/>
            </p:cNvPicPr>
            <p:nvPr/>
          </p:nvPicPr>
          <p:blipFill>
            <a:blip r:embed="rId1"/>
            <a:stretch>
              <a:fillRect/>
            </a:stretch>
          </p:blipFill>
          <p:spPr>
            <a:xfrm>
              <a:off x="1203" y="3586"/>
              <a:ext cx="6155" cy="4635"/>
            </a:xfrm>
            <a:prstGeom prst="rect">
              <a:avLst/>
            </a:prstGeom>
          </p:spPr>
        </p:pic>
        <p:sp>
          <p:nvSpPr>
            <p:cNvPr id="17" name="椭圆 16"/>
            <p:cNvSpPr/>
            <p:nvPr/>
          </p:nvSpPr>
          <p:spPr>
            <a:xfrm>
              <a:off x="5132" y="4153"/>
              <a:ext cx="2348" cy="951"/>
            </a:xfrm>
            <a:prstGeom prst="ellipse">
              <a:avLst/>
            </a:prstGeom>
            <a:noFill/>
            <a:ln>
              <a:solidFill>
                <a:srgbClr val="FF0000"/>
              </a:solidFill>
            </a:ln>
            <a:extLst>
              <a:ext uri="{909E8E84-426E-40DD-AFC4-6F175D3DCCD1}">
                <a14:hiddenFill xmlns:a14="http://schemas.microsoft.com/office/drawing/2010/main">
                  <a:gradFill>
                    <a:gsLst>
                      <a:gs pos="0">
                        <a:srgbClr val="FE4444"/>
                      </a:gs>
                      <a:gs pos="100000">
                        <a:srgbClr val="832B2B"/>
                      </a:gs>
                    </a:gsLst>
                    <a:lin scaled="0"/>
                  </a:gra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0000"/>
                </a:solidFill>
              </a:endParaRPr>
            </a:p>
          </p:txBody>
        </p:sp>
      </p:grpSp>
      <p:pic>
        <p:nvPicPr>
          <p:cNvPr id="19" name="图片 18"/>
          <p:cNvPicPr>
            <a:picLocks noChangeAspect="1"/>
          </p:cNvPicPr>
          <p:nvPr/>
        </p:nvPicPr>
        <p:blipFill>
          <a:blip r:embed="rId2"/>
          <a:stretch>
            <a:fillRect/>
          </a:stretch>
        </p:blipFill>
        <p:spPr>
          <a:xfrm>
            <a:off x="7247255" y="2044065"/>
            <a:ext cx="3448050" cy="2767330"/>
          </a:xfrm>
          <a:prstGeom prst="rect">
            <a:avLst/>
          </a:prstGeom>
        </p:spPr>
      </p:pic>
      <p:sp>
        <p:nvSpPr>
          <p:cNvPr id="23" name="椭圆 22"/>
          <p:cNvSpPr/>
          <p:nvPr/>
        </p:nvSpPr>
        <p:spPr>
          <a:xfrm>
            <a:off x="9119194" y="3140626"/>
            <a:ext cx="599090" cy="371008"/>
          </a:xfrm>
          <a:prstGeom prst="ellipse">
            <a:avLst/>
          </a:prstGeom>
          <a:noFill/>
          <a:ln>
            <a:solidFill>
              <a:srgbClr val="FF0000"/>
            </a:solidFill>
          </a:ln>
          <a:extLst>
            <a:ext uri="{909E8E84-426E-40DD-AFC4-6F175D3DCCD1}">
              <a14:hiddenFill xmlns:a14="http://schemas.microsoft.com/office/drawing/2010/main">
                <a:gradFill>
                  <a:gsLst>
                    <a:gs pos="0">
                      <a:srgbClr val="FE4444"/>
                    </a:gs>
                    <a:gs pos="100000">
                      <a:srgbClr val="832B2B"/>
                    </a:gs>
                  </a:gsLst>
                  <a:lin scaled="0"/>
                </a:gra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0000"/>
              </a:solidFill>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标题 1"/>
          <p:cNvSpPr txBox="1"/>
          <p:nvPr/>
        </p:nvSpPr>
        <p:spPr>
          <a:xfrm>
            <a:off x="1198880" y="116840"/>
            <a:ext cx="5611495" cy="50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smtClean="0">
                <a:solidFill>
                  <a:schemeClr val="tx1"/>
                </a:solidFill>
                <a:latin typeface="黑体" panose="02010609060101010101" pitchFamily="49" charset="-122"/>
                <a:ea typeface="黑体" panose="02010609060101010101" pitchFamily="49" charset="-122"/>
              </a:rPr>
              <a:t>二、主要研究内容</a:t>
            </a:r>
            <a:endParaRPr lang="zh-CN" altLang="en-US" sz="3200" b="1" dirty="0" smtClean="0">
              <a:solidFill>
                <a:schemeClr val="tx1"/>
              </a:solidFill>
              <a:latin typeface="黑体" panose="02010609060101010101" pitchFamily="49" charset="-122"/>
              <a:ea typeface="黑体" panose="02010609060101010101" pitchFamily="49" charset="-122"/>
            </a:endParaRPr>
          </a:p>
        </p:txBody>
      </p:sp>
      <p:sp>
        <p:nvSpPr>
          <p:cNvPr id="2" name="文本框 1"/>
          <p:cNvSpPr txBox="1"/>
          <p:nvPr/>
        </p:nvSpPr>
        <p:spPr>
          <a:xfrm>
            <a:off x="622300" y="621665"/>
            <a:ext cx="10655935" cy="2491740"/>
          </a:xfrm>
          <a:prstGeom prst="rect">
            <a:avLst/>
          </a:prstGeom>
          <a:noFill/>
          <a:ln w="9525">
            <a:noFill/>
          </a:ln>
        </p:spPr>
        <p:txBody>
          <a:bodyPr wrap="square">
            <a:spAutoFit/>
          </a:bodyPr>
          <a:p>
            <a:pPr fontAlgn="auto">
              <a:lnSpc>
                <a:spcPct val="150000"/>
              </a:lnSpc>
              <a:buClrTx/>
              <a:buSzTx/>
              <a:buFontTx/>
            </a:pPr>
            <a:r>
              <a:rPr lang="en-US" altLang="zh-CN"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、基于多变量约束的姿态确定方法</a:t>
            </a:r>
            <a:endPar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pP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en-US" altLang="zh-CN"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实验测试</a:t>
            </a:r>
            <a:r>
              <a:rPr lang="en-US" altLang="zh-CN"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定姿可靠性</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3" name="图片 816" descr="C:\Users\wind\OneDrive - ycit.edu.cn\科研相关\几何构型\1_副本.jpg1_副本"/>
          <p:cNvPicPr/>
          <p:nvPr/>
        </p:nvPicPr>
        <p:blipFill>
          <a:blip r:embed="rId1"/>
          <a:stretch>
            <a:fillRect/>
          </a:stretch>
        </p:blipFill>
        <p:spPr>
          <a:xfrm>
            <a:off x="1126490" y="1701165"/>
            <a:ext cx="2859405" cy="1815465"/>
          </a:xfrm>
          <a:prstGeom prst="rect">
            <a:avLst/>
          </a:prstGeom>
          <a:noFill/>
          <a:ln w="9525">
            <a:noFill/>
          </a:ln>
        </p:spPr>
      </p:pic>
      <p:pic>
        <p:nvPicPr>
          <p:cNvPr id="7" name="图片 1825" descr="卫星俯视图2_副本"/>
          <p:cNvPicPr>
            <a:picLocks noChangeAspect="1"/>
          </p:cNvPicPr>
          <p:nvPr/>
        </p:nvPicPr>
        <p:blipFill>
          <a:blip r:embed="rId2"/>
          <a:stretch>
            <a:fillRect/>
          </a:stretch>
        </p:blipFill>
        <p:spPr>
          <a:xfrm>
            <a:off x="1126490" y="4005580"/>
            <a:ext cx="2933065" cy="1951990"/>
          </a:xfrm>
          <a:prstGeom prst="rect">
            <a:avLst/>
          </a:prstGeom>
          <a:noFill/>
          <a:ln w="9525">
            <a:noFill/>
          </a:ln>
        </p:spPr>
      </p:pic>
      <p:pic>
        <p:nvPicPr>
          <p:cNvPr id="8" name="图片 1770"/>
          <p:cNvPicPr>
            <a:picLocks noChangeAspect="1"/>
          </p:cNvPicPr>
          <p:nvPr/>
        </p:nvPicPr>
        <p:blipFill>
          <a:blip r:embed="rId3"/>
          <a:srcRect t="3336"/>
          <a:stretch>
            <a:fillRect/>
          </a:stretch>
        </p:blipFill>
        <p:spPr>
          <a:xfrm>
            <a:off x="4871085" y="1617345"/>
            <a:ext cx="3192145" cy="1982470"/>
          </a:xfrm>
          <a:prstGeom prst="rect">
            <a:avLst/>
          </a:prstGeom>
          <a:noFill/>
          <a:ln w="9525">
            <a:noFill/>
          </a:ln>
        </p:spPr>
      </p:pic>
      <p:pic>
        <p:nvPicPr>
          <p:cNvPr id="4" name="图片 1771"/>
          <p:cNvPicPr>
            <a:picLocks noChangeAspect="1"/>
          </p:cNvPicPr>
          <p:nvPr/>
        </p:nvPicPr>
        <p:blipFill>
          <a:blip r:embed="rId4"/>
          <a:srcRect t="3882"/>
          <a:stretch>
            <a:fillRect/>
          </a:stretch>
        </p:blipFill>
        <p:spPr>
          <a:xfrm>
            <a:off x="4854575" y="3977005"/>
            <a:ext cx="3180715" cy="2009775"/>
          </a:xfrm>
          <a:prstGeom prst="rect">
            <a:avLst/>
          </a:prstGeom>
          <a:noFill/>
          <a:ln w="9525">
            <a:noFill/>
          </a:ln>
        </p:spPr>
      </p:pic>
      <p:sp>
        <p:nvSpPr>
          <p:cNvPr id="15" name="文本框 14"/>
          <p:cNvSpPr txBox="1"/>
          <p:nvPr/>
        </p:nvSpPr>
        <p:spPr>
          <a:xfrm>
            <a:off x="1342390" y="3510280"/>
            <a:ext cx="2778760" cy="460375"/>
          </a:xfrm>
          <a:prstGeom prst="rect">
            <a:avLst/>
          </a:prstGeom>
          <a:noFill/>
        </p:spPr>
        <p:txBody>
          <a:bodyPr wrap="square">
            <a:spAutoFit/>
          </a:bodyPr>
          <a:p>
            <a:r>
              <a:rPr lang="zh-CN" altLang="en-US" sz="2400" b="1">
                <a:solidFill>
                  <a:schemeClr val="accent2"/>
                </a:solidFill>
                <a:latin typeface="微软雅黑" panose="020B0503020204020204" pitchFamily="34" charset="-122"/>
                <a:ea typeface="微软雅黑" panose="020B0503020204020204" pitchFamily="34" charset="-122"/>
              </a:rPr>
              <a:t>天线构型示意图</a:t>
            </a:r>
            <a:endParaRPr lang="zh-CN" altLang="en-US" sz="2400" b="1">
              <a:solidFill>
                <a:schemeClr val="accent2"/>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1270635" y="6087745"/>
            <a:ext cx="2778760" cy="460375"/>
          </a:xfrm>
          <a:prstGeom prst="rect">
            <a:avLst/>
          </a:prstGeom>
          <a:noFill/>
        </p:spPr>
        <p:txBody>
          <a:bodyPr wrap="square">
            <a:spAutoFit/>
          </a:bodyPr>
          <a:p>
            <a:r>
              <a:rPr lang="zh-CN" altLang="en-US" sz="2400" b="1">
                <a:solidFill>
                  <a:schemeClr val="accent2"/>
                </a:solidFill>
                <a:latin typeface="微软雅黑" panose="020B0503020204020204" pitchFamily="34" charset="-122"/>
                <a:ea typeface="微软雅黑" panose="020B0503020204020204" pitchFamily="34" charset="-122"/>
              </a:rPr>
              <a:t>测试场景俯视图</a:t>
            </a:r>
            <a:endParaRPr lang="zh-CN" altLang="en-US" sz="2400" b="1">
              <a:solidFill>
                <a:schemeClr val="accent2"/>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5591175" y="3516630"/>
            <a:ext cx="1950085" cy="460375"/>
          </a:xfrm>
          <a:prstGeom prst="rect">
            <a:avLst/>
          </a:prstGeom>
          <a:noFill/>
        </p:spPr>
        <p:txBody>
          <a:bodyPr wrap="square">
            <a:spAutoFit/>
          </a:bodyPr>
          <a:p>
            <a:r>
              <a:rPr lang="zh-CN" altLang="en-US" sz="2400" b="1">
                <a:solidFill>
                  <a:schemeClr val="accent2"/>
                </a:solidFill>
                <a:latin typeface="微软雅黑" panose="020B0503020204020204" pitchFamily="34" charset="-122"/>
                <a:ea typeface="微软雅黑" panose="020B0503020204020204" pitchFamily="34" charset="-122"/>
              </a:rPr>
              <a:t>直接定姿法</a:t>
            </a:r>
            <a:endParaRPr lang="zh-CN" altLang="en-US" sz="2400" b="1">
              <a:solidFill>
                <a:schemeClr val="accent2"/>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5375275" y="6021070"/>
            <a:ext cx="2124710" cy="460375"/>
          </a:xfrm>
          <a:prstGeom prst="rect">
            <a:avLst/>
          </a:prstGeom>
          <a:noFill/>
        </p:spPr>
        <p:txBody>
          <a:bodyPr wrap="square">
            <a:spAutoFit/>
          </a:bodyPr>
          <a:p>
            <a:r>
              <a:rPr lang="zh-CN" altLang="en-US" sz="2400" b="1">
                <a:solidFill>
                  <a:schemeClr val="accent2"/>
                </a:solidFill>
                <a:latin typeface="微软雅黑" panose="020B0503020204020204" pitchFamily="34" charset="-122"/>
                <a:ea typeface="微软雅黑" panose="020B0503020204020204" pitchFamily="34" charset="-122"/>
              </a:rPr>
              <a:t>多变量约束法</a:t>
            </a:r>
            <a:endParaRPr lang="zh-CN" altLang="en-US" sz="2400" b="1">
              <a:solidFill>
                <a:schemeClr val="accent2"/>
              </a:solidFill>
              <a:latin typeface="微软雅黑" panose="020B0503020204020204" pitchFamily="34" charset="-122"/>
              <a:ea typeface="微软雅黑" panose="020B0503020204020204" pitchFamily="34" charset="-122"/>
            </a:endParaRPr>
          </a:p>
        </p:txBody>
      </p:sp>
      <p:sp>
        <p:nvSpPr>
          <p:cNvPr id="19" name="圆角矩形 18"/>
          <p:cNvSpPr/>
          <p:nvPr/>
        </p:nvSpPr>
        <p:spPr>
          <a:xfrm>
            <a:off x="8543290" y="2115820"/>
            <a:ext cx="2842260" cy="3248660"/>
          </a:xfrm>
          <a:prstGeom prst="roundRect">
            <a:avLst/>
          </a:prstGeom>
          <a:solidFill>
            <a:srgbClr val="FDF731"/>
          </a:solidFill>
        </p:spPr>
        <p:style>
          <a:lnRef idx="1">
            <a:schemeClr val="accent2"/>
          </a:lnRef>
          <a:fillRef idx="3">
            <a:schemeClr val="accent2"/>
          </a:fillRef>
          <a:effectRef idx="2">
            <a:schemeClr val="accent2"/>
          </a:effectRef>
          <a:fontRef idx="minor">
            <a:schemeClr val="lt1"/>
          </a:fontRef>
        </p:style>
        <p:txBody>
          <a:bodyPr rtlCol="0" anchor="ctr"/>
          <a:p>
            <a:pPr indent="0" algn="l" fontAlgn="auto">
              <a:lnSpc>
                <a:spcPct val="100000"/>
              </a:lnSpc>
            </a:pP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测试结果</a:t>
            </a:r>
            <a:r>
              <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gn="l" fontAlgn="auto">
              <a:lnSpc>
                <a:spcPct val="100000"/>
              </a:lnSpc>
            </a:pPr>
            <a:r>
              <a:rPr lang="en-US" altLang="zh-CN"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复杂场景下</a:t>
            </a:r>
            <a:r>
              <a:rPr lang="zh-CN"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定姿可靠性得到了有效的提升；</a:t>
            </a:r>
            <a:endParaRPr lang="zh-CN"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gn="l" fontAlgn="auto">
              <a:lnSpc>
                <a:spcPct val="100000"/>
              </a:lnSpc>
            </a:pPr>
            <a:r>
              <a:rPr lang="en-US" altLang="zh-CN"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三个欧拉角的标准差分别降低了86.8%、77.3%和88.2%。</a:t>
            </a:r>
            <a:endParaRPr lang="zh-CN"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标题 1"/>
          <p:cNvSpPr txBox="1"/>
          <p:nvPr/>
        </p:nvSpPr>
        <p:spPr>
          <a:xfrm>
            <a:off x="1198880" y="116840"/>
            <a:ext cx="5611495" cy="50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smtClean="0">
                <a:solidFill>
                  <a:schemeClr val="tx1"/>
                </a:solidFill>
                <a:latin typeface="黑体" panose="02010609060101010101" pitchFamily="49" charset="-122"/>
                <a:ea typeface="黑体" panose="02010609060101010101" pitchFamily="49" charset="-122"/>
              </a:rPr>
              <a:t>二、主要研究内容</a:t>
            </a:r>
            <a:endParaRPr lang="zh-CN" altLang="en-US" sz="3200" b="1" dirty="0" smtClean="0">
              <a:solidFill>
                <a:schemeClr val="tx1"/>
              </a:solidFill>
              <a:latin typeface="黑体" panose="02010609060101010101" pitchFamily="49" charset="-122"/>
              <a:ea typeface="黑体" panose="02010609060101010101" pitchFamily="49" charset="-122"/>
            </a:endParaRPr>
          </a:p>
        </p:txBody>
      </p:sp>
      <p:sp>
        <p:nvSpPr>
          <p:cNvPr id="2" name="文本框 1"/>
          <p:cNvSpPr txBox="1"/>
          <p:nvPr/>
        </p:nvSpPr>
        <p:spPr>
          <a:xfrm>
            <a:off x="406400" y="692785"/>
            <a:ext cx="10655935" cy="3876675"/>
          </a:xfrm>
          <a:prstGeom prst="rect">
            <a:avLst/>
          </a:prstGeom>
          <a:noFill/>
          <a:ln w="9525">
            <a:noFill/>
          </a:ln>
        </p:spPr>
        <p:txBody>
          <a:bodyPr wrap="square">
            <a:spAutoFit/>
          </a:bodyPr>
          <a:p>
            <a:pPr fontAlgn="auto">
              <a:lnSpc>
                <a:spcPct val="150000"/>
              </a:lnSpc>
              <a:buClrTx/>
              <a:buSzTx/>
              <a:buFontTx/>
            </a:pPr>
            <a:r>
              <a:rPr lang="en-US" altLang="zh-CN"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、使用三天线的欺骗检测方法</a:t>
            </a:r>
            <a:endPar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pP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en-US" altLang="zh-CN"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双天线欺骗检测方法的缺点</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双天线法仅使用了两个天线，使得信号的到达角检测存在模糊度。使得基于空域信息的双天线法存在较大的检测盲区，影响整体检测率。</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aphicFrame>
        <p:nvGraphicFramePr>
          <p:cNvPr id="3" name="对象 -2147481011"/>
          <p:cNvGraphicFramePr>
            <a:graphicFrameLocks noChangeAspect="1"/>
          </p:cNvGraphicFramePr>
          <p:nvPr/>
        </p:nvGraphicFramePr>
        <p:xfrm>
          <a:off x="1342390" y="2708910"/>
          <a:ext cx="3970020" cy="1728470"/>
        </p:xfrm>
        <a:graphic>
          <a:graphicData uri="http://schemas.openxmlformats.org/presentationml/2006/ole">
            <mc:AlternateContent xmlns:mc="http://schemas.openxmlformats.org/markup-compatibility/2006">
              <mc:Choice xmlns:v="urn:schemas-microsoft-com:vml" Requires="v">
                <p:oleObj spid="_x0000_s3076" name="" r:id="rId1" imgW="4254500" imgH="1813560" progId="Visio.Drawing.15">
                  <p:embed/>
                </p:oleObj>
              </mc:Choice>
              <mc:Fallback>
                <p:oleObj name="" r:id="rId1" imgW="4254500" imgH="1813560" progId="Visio.Drawing.15">
                  <p:embed/>
                  <p:pic>
                    <p:nvPicPr>
                      <p:cNvPr id="0" name="图片 3075"/>
                      <p:cNvPicPr/>
                      <p:nvPr/>
                    </p:nvPicPr>
                    <p:blipFill>
                      <a:blip r:embed="rId2"/>
                      <a:srcRect l="6647" r="15288"/>
                      <a:stretch>
                        <a:fillRect/>
                      </a:stretch>
                    </p:blipFill>
                    <p:spPr>
                      <a:xfrm>
                        <a:off x="1342390" y="2708910"/>
                        <a:ext cx="3970020" cy="1728470"/>
                      </a:xfrm>
                      <a:prstGeom prst="rect">
                        <a:avLst/>
                      </a:prstGeom>
                      <a:noFill/>
                      <a:ln w="38100">
                        <a:noFill/>
                        <a:miter/>
                      </a:ln>
                    </p:spPr>
                  </p:pic>
                </p:oleObj>
              </mc:Fallback>
            </mc:AlternateContent>
          </a:graphicData>
        </a:graphic>
      </p:graphicFrame>
      <p:sp>
        <p:nvSpPr>
          <p:cNvPr id="15" name="文本框 14"/>
          <p:cNvSpPr txBox="1"/>
          <p:nvPr/>
        </p:nvSpPr>
        <p:spPr>
          <a:xfrm>
            <a:off x="1993900" y="4725035"/>
            <a:ext cx="3035935" cy="460375"/>
          </a:xfrm>
          <a:prstGeom prst="rect">
            <a:avLst/>
          </a:prstGeom>
          <a:noFill/>
        </p:spPr>
        <p:txBody>
          <a:bodyPr wrap="square">
            <a:spAutoFit/>
          </a:bodyPr>
          <a:p>
            <a:r>
              <a:rPr lang="zh-CN" altLang="en-US" sz="2400" b="1">
                <a:solidFill>
                  <a:schemeClr val="accent2"/>
                </a:solidFill>
                <a:latin typeface="微软雅黑" panose="020B0503020204020204" pitchFamily="34" charset="-122"/>
                <a:ea typeface="微软雅黑" panose="020B0503020204020204" pitchFamily="34" charset="-122"/>
              </a:rPr>
              <a:t>到达角模糊度示意图</a:t>
            </a:r>
            <a:endParaRPr lang="zh-CN" altLang="en-US" sz="2400" b="1">
              <a:solidFill>
                <a:schemeClr val="accent2"/>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7318375" y="4749165"/>
            <a:ext cx="3035935" cy="460375"/>
          </a:xfrm>
          <a:prstGeom prst="rect">
            <a:avLst/>
          </a:prstGeom>
          <a:noFill/>
        </p:spPr>
        <p:txBody>
          <a:bodyPr wrap="square">
            <a:spAutoFit/>
          </a:bodyPr>
          <a:p>
            <a:r>
              <a:rPr lang="zh-CN" altLang="en-US" sz="2400" b="1">
                <a:solidFill>
                  <a:schemeClr val="accent2"/>
                </a:solidFill>
                <a:latin typeface="微软雅黑" panose="020B0503020204020204" pitchFamily="34" charset="-122"/>
                <a:ea typeface="微软雅黑" panose="020B0503020204020204" pitchFamily="34" charset="-122"/>
              </a:rPr>
              <a:t>双天线法的检测盲区</a:t>
            </a:r>
            <a:endParaRPr lang="zh-CN" altLang="en-US" sz="2400" b="1">
              <a:solidFill>
                <a:schemeClr val="accent2"/>
              </a:solidFill>
              <a:latin typeface="微软雅黑" panose="020B0503020204020204" pitchFamily="34" charset="-122"/>
              <a:ea typeface="微软雅黑" panose="020B0503020204020204" pitchFamily="34" charset="-122"/>
            </a:endParaRPr>
          </a:p>
        </p:txBody>
      </p:sp>
      <p:sp>
        <p:nvSpPr>
          <p:cNvPr id="8" name="圆角矩形 7"/>
          <p:cNvSpPr/>
          <p:nvPr/>
        </p:nvSpPr>
        <p:spPr>
          <a:xfrm>
            <a:off x="1918970" y="5280660"/>
            <a:ext cx="3028315" cy="1218565"/>
          </a:xfrm>
          <a:prstGeom prst="roundRect">
            <a:avLst/>
          </a:prstGeom>
          <a:solidFill>
            <a:srgbClr val="FDF731"/>
          </a:solidFill>
        </p:spPr>
        <p:style>
          <a:lnRef idx="1">
            <a:schemeClr val="accent2"/>
          </a:lnRef>
          <a:fillRef idx="3">
            <a:schemeClr val="accent2"/>
          </a:fillRef>
          <a:effectRef idx="2">
            <a:schemeClr val="accent2"/>
          </a:effectRef>
          <a:fontRef idx="minor">
            <a:schemeClr val="lt1"/>
          </a:fontRef>
        </p:style>
        <p:txBody>
          <a:bodyPr rtlCol="0" anchor="ctr"/>
          <a:p>
            <a:pPr indent="0" fontAlgn="auto">
              <a:lnSpc>
                <a:spcPct val="100000"/>
              </a:lnSpc>
            </a:pP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双天线法存在的问题</a:t>
            </a:r>
            <a:r>
              <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00000"/>
              </a:lnSpc>
            </a:pPr>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双天线的</a:t>
            </a:r>
            <a:r>
              <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到达角存在模糊度；</a:t>
            </a:r>
            <a:endPar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00000"/>
              </a:lnSpc>
            </a:pPr>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检测盲区占比19.51%</a:t>
            </a:r>
            <a:endPar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 name="圆角矩形 9"/>
          <p:cNvSpPr/>
          <p:nvPr/>
        </p:nvSpPr>
        <p:spPr>
          <a:xfrm>
            <a:off x="7103745" y="5245735"/>
            <a:ext cx="3693795" cy="1289050"/>
          </a:xfrm>
          <a:prstGeom prst="roundRect">
            <a:avLst/>
          </a:prstGeom>
          <a:solidFill>
            <a:srgbClr val="FDF731"/>
          </a:solidFill>
        </p:spPr>
        <p:style>
          <a:lnRef idx="1">
            <a:schemeClr val="accent2"/>
          </a:lnRef>
          <a:fillRef idx="3">
            <a:schemeClr val="accent2"/>
          </a:fillRef>
          <a:effectRef idx="2">
            <a:schemeClr val="accent2"/>
          </a:effectRef>
          <a:fontRef idx="minor">
            <a:schemeClr val="lt1"/>
          </a:fontRef>
        </p:style>
        <p:txBody>
          <a:bodyPr rtlCol="0" anchor="ctr"/>
          <a:p>
            <a:pPr indent="0" fontAlgn="auto">
              <a:lnSpc>
                <a:spcPct val="100000"/>
              </a:lnSpc>
            </a:pP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解决方法</a:t>
            </a:r>
            <a:r>
              <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00000"/>
              </a:lnSpc>
            </a:pPr>
            <a:r>
              <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构建使用三天线的欺骗检测方法，消除到达角模糊度。</a:t>
            </a:r>
            <a:endPar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6" name="右箭头 15"/>
          <p:cNvSpPr/>
          <p:nvPr/>
        </p:nvSpPr>
        <p:spPr>
          <a:xfrm>
            <a:off x="5375275" y="5726430"/>
            <a:ext cx="1296035" cy="4318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grpSp>
        <p:nvGrpSpPr>
          <p:cNvPr id="5" name="组合 4"/>
          <p:cNvGrpSpPr/>
          <p:nvPr/>
        </p:nvGrpSpPr>
        <p:grpSpPr>
          <a:xfrm>
            <a:off x="7306310" y="2524760"/>
            <a:ext cx="3346450" cy="2213610"/>
            <a:chOff x="11186" y="4153"/>
            <a:chExt cx="5270" cy="3486"/>
          </a:xfrm>
        </p:grpSpPr>
        <p:pic>
          <p:nvPicPr>
            <p:cNvPr id="4" name="图片 -2147481102"/>
            <p:cNvPicPr/>
            <p:nvPr/>
          </p:nvPicPr>
          <p:blipFill>
            <a:blip r:embed="rId3"/>
            <a:srcRect t="3552"/>
            <a:stretch>
              <a:fillRect/>
            </a:stretch>
          </p:blipFill>
          <p:spPr>
            <a:xfrm>
              <a:off x="11186" y="4153"/>
              <a:ext cx="5270" cy="3486"/>
            </a:xfrm>
            <a:prstGeom prst="rect">
              <a:avLst/>
            </a:prstGeom>
            <a:noFill/>
            <a:ln w="9525">
              <a:noFill/>
            </a:ln>
          </p:spPr>
        </p:pic>
        <p:sp>
          <p:nvSpPr>
            <p:cNvPr id="17" name="椭圆 16"/>
            <p:cNvSpPr/>
            <p:nvPr/>
          </p:nvSpPr>
          <p:spPr>
            <a:xfrm>
              <a:off x="12207" y="5740"/>
              <a:ext cx="119" cy="119"/>
            </a:xfrm>
            <a:prstGeom prst="ellipse">
              <a:avLst/>
            </a:prstGeom>
            <a:gradFill>
              <a:gsLst>
                <a:gs pos="0">
                  <a:srgbClr val="7B32B2"/>
                </a:gs>
                <a:gs pos="100000">
                  <a:srgbClr val="401A5D"/>
                </a:gs>
              </a:gsLst>
              <a:lin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标题 1"/>
          <p:cNvSpPr txBox="1"/>
          <p:nvPr/>
        </p:nvSpPr>
        <p:spPr>
          <a:xfrm>
            <a:off x="1198880" y="116840"/>
            <a:ext cx="5611495" cy="50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smtClean="0">
                <a:solidFill>
                  <a:schemeClr val="tx1"/>
                </a:solidFill>
                <a:latin typeface="黑体" panose="02010609060101010101" pitchFamily="49" charset="-122"/>
                <a:ea typeface="黑体" panose="02010609060101010101" pitchFamily="49" charset="-122"/>
              </a:rPr>
              <a:t>二、主要研究内容</a:t>
            </a:r>
            <a:endParaRPr lang="zh-CN" altLang="en-US" sz="3200" b="1" dirty="0" smtClean="0">
              <a:solidFill>
                <a:schemeClr val="tx1"/>
              </a:solidFill>
              <a:latin typeface="黑体" panose="02010609060101010101" pitchFamily="49" charset="-122"/>
              <a:ea typeface="黑体" panose="02010609060101010101" pitchFamily="49" charset="-122"/>
            </a:endParaRPr>
          </a:p>
        </p:txBody>
      </p:sp>
      <p:sp>
        <p:nvSpPr>
          <p:cNvPr id="2" name="文本框 1"/>
          <p:cNvSpPr txBox="1"/>
          <p:nvPr/>
        </p:nvSpPr>
        <p:spPr>
          <a:xfrm>
            <a:off x="406400" y="621030"/>
            <a:ext cx="10655935" cy="4338320"/>
          </a:xfrm>
          <a:prstGeom prst="rect">
            <a:avLst/>
          </a:prstGeom>
          <a:noFill/>
          <a:ln w="9525">
            <a:noFill/>
          </a:ln>
        </p:spPr>
        <p:txBody>
          <a:bodyPr wrap="square">
            <a:spAutoFit/>
          </a:bodyPr>
          <a:p>
            <a:pPr fontAlgn="auto">
              <a:lnSpc>
                <a:spcPct val="150000"/>
              </a:lnSpc>
              <a:buClrTx/>
              <a:buSzTx/>
              <a:buFontTx/>
            </a:pPr>
            <a:r>
              <a:rPr lang="en-US" altLang="zh-CN"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、使用三天线的欺骗检测方法</a:t>
            </a:r>
            <a:endPar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pP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en-US" altLang="zh-CN"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三天线的欺骗检测方法原理</a:t>
            </a:r>
            <a:endParaRPr lang="zh-CN" altLang="en-US"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在确定载体姿态的基础之上，卫星信号在载体坐标系下的信号方向矢量观测值能够根据载波相位单差值获得，在东北天坐标系下的</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信号方向矢量真值根据星历信息获得。构建了信号空域分布的一致性检验统计量，实现对欺骗信号的检测。</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aphicFrame>
        <p:nvGraphicFramePr>
          <p:cNvPr id="5" name="对象 -2147480845"/>
          <p:cNvGraphicFramePr>
            <a:graphicFrameLocks noChangeAspect="1"/>
          </p:cNvGraphicFramePr>
          <p:nvPr/>
        </p:nvGraphicFramePr>
        <p:xfrm>
          <a:off x="2350770" y="3500120"/>
          <a:ext cx="3016250" cy="1997710"/>
        </p:xfrm>
        <a:graphic>
          <a:graphicData uri="http://schemas.openxmlformats.org/presentationml/2006/ole">
            <mc:AlternateContent xmlns:mc="http://schemas.openxmlformats.org/markup-compatibility/2006">
              <mc:Choice xmlns:v="urn:schemas-microsoft-com:vml" Requires="v">
                <p:oleObj spid="_x0000_s6" name="" r:id="rId1" imgW="3874770" imgH="2378710" progId="Visio.Drawing.15">
                  <p:embed/>
                </p:oleObj>
              </mc:Choice>
              <mc:Fallback>
                <p:oleObj name="" r:id="rId1" imgW="3874770" imgH="2378710" progId="Visio.Drawing.15">
                  <p:embed/>
                  <p:pic>
                    <p:nvPicPr>
                      <p:cNvPr id="0" name="图片 9"/>
                      <p:cNvPicPr/>
                      <p:nvPr/>
                    </p:nvPicPr>
                    <p:blipFill>
                      <a:blip r:embed="rId2"/>
                      <a:stretch>
                        <a:fillRect/>
                      </a:stretch>
                    </p:blipFill>
                    <p:spPr>
                      <a:xfrm>
                        <a:off x="2350770" y="3500120"/>
                        <a:ext cx="3016250" cy="1997710"/>
                      </a:xfrm>
                      <a:prstGeom prst="rect">
                        <a:avLst/>
                      </a:prstGeom>
                      <a:noFill/>
                      <a:ln w="38100">
                        <a:noFill/>
                        <a:miter/>
                      </a:ln>
                    </p:spPr>
                  </p:pic>
                </p:oleObj>
              </mc:Fallback>
            </mc:AlternateContent>
          </a:graphicData>
        </a:graphic>
      </p:graphicFrame>
      <p:pic>
        <p:nvPicPr>
          <p:cNvPr id="24" name="图片 -2147480796"/>
          <p:cNvPicPr>
            <a:picLocks noChangeAspect="1"/>
          </p:cNvPicPr>
          <p:nvPr/>
        </p:nvPicPr>
        <p:blipFill>
          <a:blip r:embed="rId3"/>
          <a:srcRect l="3339" t="2679" r="6342"/>
          <a:stretch>
            <a:fillRect/>
          </a:stretch>
        </p:blipFill>
        <p:spPr>
          <a:xfrm>
            <a:off x="6958965" y="3556000"/>
            <a:ext cx="2900680" cy="2207895"/>
          </a:xfrm>
          <a:prstGeom prst="rect">
            <a:avLst/>
          </a:prstGeom>
          <a:noFill/>
          <a:ln w="9525">
            <a:noFill/>
          </a:ln>
        </p:spPr>
      </p:pic>
      <p:sp>
        <p:nvSpPr>
          <p:cNvPr id="9" name="文本框 8"/>
          <p:cNvSpPr txBox="1"/>
          <p:nvPr/>
        </p:nvSpPr>
        <p:spPr>
          <a:xfrm>
            <a:off x="2331085" y="5948680"/>
            <a:ext cx="3035935" cy="460375"/>
          </a:xfrm>
          <a:prstGeom prst="rect">
            <a:avLst/>
          </a:prstGeom>
          <a:noFill/>
        </p:spPr>
        <p:txBody>
          <a:bodyPr wrap="square">
            <a:spAutoFit/>
          </a:bodyPr>
          <a:p>
            <a:r>
              <a:rPr lang="zh-CN" altLang="en-US" sz="2400" b="1">
                <a:solidFill>
                  <a:schemeClr val="accent2"/>
                </a:solidFill>
                <a:latin typeface="微软雅黑" panose="020B0503020204020204" pitchFamily="34" charset="-122"/>
                <a:ea typeface="微软雅黑" panose="020B0503020204020204" pitchFamily="34" charset="-122"/>
              </a:rPr>
              <a:t>三天线结构示意图</a:t>
            </a:r>
            <a:endParaRPr lang="zh-CN" altLang="en-US" sz="2400" b="1">
              <a:solidFill>
                <a:schemeClr val="accent2"/>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6887210" y="5948680"/>
            <a:ext cx="3383915" cy="460375"/>
          </a:xfrm>
          <a:prstGeom prst="rect">
            <a:avLst/>
          </a:prstGeom>
          <a:noFill/>
        </p:spPr>
        <p:txBody>
          <a:bodyPr wrap="square">
            <a:spAutoFit/>
          </a:bodyPr>
          <a:p>
            <a:r>
              <a:rPr lang="zh-CN" altLang="en-US" sz="2400" b="1">
                <a:solidFill>
                  <a:schemeClr val="accent2"/>
                </a:solidFill>
                <a:latin typeface="微软雅黑" panose="020B0503020204020204" pitchFamily="34" charset="-122"/>
                <a:ea typeface="微软雅黑" panose="020B0503020204020204" pitchFamily="34" charset="-122"/>
              </a:rPr>
              <a:t>空域分布一致性检验量</a:t>
            </a:r>
            <a:endParaRPr lang="zh-CN" altLang="en-US" sz="2400" b="1">
              <a:solidFill>
                <a:schemeClr val="accent2"/>
              </a:solidFill>
              <a:latin typeface="微软雅黑" panose="020B0503020204020204" pitchFamily="34" charset="-122"/>
              <a:ea typeface="微软雅黑" panose="020B0503020204020204" pitchFamily="34" charset="-122"/>
            </a:endParaRPr>
          </a:p>
        </p:txBody>
      </p:sp>
      <p:graphicFrame>
        <p:nvGraphicFramePr>
          <p:cNvPr id="18" name="对象 -2147480835"/>
          <p:cNvGraphicFramePr>
            <a:graphicFrameLocks noChangeAspect="1"/>
          </p:cNvGraphicFramePr>
          <p:nvPr/>
        </p:nvGraphicFramePr>
        <p:xfrm>
          <a:off x="3935095" y="3140710"/>
          <a:ext cx="4589780" cy="415290"/>
        </p:xfrm>
        <a:graphic>
          <a:graphicData uri="http://schemas.openxmlformats.org/presentationml/2006/ole">
            <mc:AlternateContent xmlns:mc="http://schemas.openxmlformats.org/markup-compatibility/2006">
              <mc:Choice xmlns:v="urn:schemas-microsoft-com:vml" Requires="v">
                <p:oleObj spid="_x0000_s19" name="" r:id="rId4" imgW="2667000" imgH="241300" progId="Equation.KSEE3">
                  <p:embed/>
                </p:oleObj>
              </mc:Choice>
              <mc:Fallback>
                <p:oleObj name="" r:id="rId4" imgW="2667000" imgH="241300" progId="Equation.KSEE3">
                  <p:embed/>
                  <p:pic>
                    <p:nvPicPr>
                      <p:cNvPr id="0" name="图片 16"/>
                      <p:cNvPicPr/>
                      <p:nvPr/>
                    </p:nvPicPr>
                    <p:blipFill>
                      <a:blip r:embed="rId5"/>
                      <a:stretch>
                        <a:fillRect/>
                      </a:stretch>
                    </p:blipFill>
                    <p:spPr>
                      <a:xfrm>
                        <a:off x="3935095" y="3140710"/>
                        <a:ext cx="4589780" cy="415290"/>
                      </a:xfrm>
                      <a:prstGeom prst="rect">
                        <a:avLst/>
                      </a:prstGeom>
                      <a:noFill/>
                      <a:ln w="38100">
                        <a:noFill/>
                        <a:miter/>
                      </a:ln>
                    </p:spPr>
                  </p:pic>
                </p:oleObj>
              </mc:Fallback>
            </mc:AlternateContent>
          </a:graphicData>
        </a:graphic>
      </p:graphicFrame>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标题 1"/>
          <p:cNvSpPr txBox="1"/>
          <p:nvPr/>
        </p:nvSpPr>
        <p:spPr>
          <a:xfrm>
            <a:off x="1198880" y="116840"/>
            <a:ext cx="5611495" cy="50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smtClean="0">
                <a:solidFill>
                  <a:schemeClr val="tx1"/>
                </a:solidFill>
                <a:latin typeface="黑体" panose="02010609060101010101" pitchFamily="49" charset="-122"/>
                <a:ea typeface="黑体" panose="02010609060101010101" pitchFamily="49" charset="-122"/>
              </a:rPr>
              <a:t>二、主要研究内容</a:t>
            </a:r>
            <a:endParaRPr lang="zh-CN" altLang="en-US" sz="3200" b="1" dirty="0" smtClean="0">
              <a:solidFill>
                <a:schemeClr val="tx1"/>
              </a:solidFill>
              <a:latin typeface="黑体" panose="02010609060101010101" pitchFamily="49" charset="-122"/>
              <a:ea typeface="黑体" panose="02010609060101010101" pitchFamily="49" charset="-122"/>
            </a:endParaRPr>
          </a:p>
        </p:txBody>
      </p:sp>
      <p:sp>
        <p:nvSpPr>
          <p:cNvPr id="2" name="文本框 1"/>
          <p:cNvSpPr txBox="1"/>
          <p:nvPr/>
        </p:nvSpPr>
        <p:spPr>
          <a:xfrm>
            <a:off x="406400" y="836295"/>
            <a:ext cx="10655935" cy="2953385"/>
          </a:xfrm>
          <a:prstGeom prst="rect">
            <a:avLst/>
          </a:prstGeom>
          <a:noFill/>
          <a:ln w="9525">
            <a:noFill/>
          </a:ln>
        </p:spPr>
        <p:txBody>
          <a:bodyPr wrap="square">
            <a:spAutoFit/>
          </a:bodyPr>
          <a:p>
            <a:pPr fontAlgn="auto">
              <a:lnSpc>
                <a:spcPct val="150000"/>
              </a:lnSpc>
              <a:buClrTx/>
              <a:buSzTx/>
              <a:buFontTx/>
            </a:pPr>
            <a:r>
              <a:rPr lang="en-US" altLang="zh-CN"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、使用三天线的欺骗检测方法</a:t>
            </a:r>
            <a:endPar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pP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en-US" altLang="zh-CN"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模拟仿真</a:t>
            </a:r>
            <a:endParaRPr lang="zh-CN" altLang="en-US"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27" name="图片 815" descr="5.9"/>
          <p:cNvPicPr>
            <a:picLocks noChangeAspect="1"/>
          </p:cNvPicPr>
          <p:nvPr/>
        </p:nvPicPr>
        <p:blipFill>
          <a:blip r:embed="rId1"/>
          <a:stretch>
            <a:fillRect/>
          </a:stretch>
        </p:blipFill>
        <p:spPr>
          <a:xfrm>
            <a:off x="1918970" y="2564765"/>
            <a:ext cx="2609850" cy="2044700"/>
          </a:xfrm>
          <a:prstGeom prst="rect">
            <a:avLst/>
          </a:prstGeom>
          <a:noFill/>
          <a:ln w="9525">
            <a:noFill/>
          </a:ln>
        </p:spPr>
      </p:pic>
      <p:pic>
        <p:nvPicPr>
          <p:cNvPr id="3" name="图片 816" descr="5.10"/>
          <p:cNvPicPr>
            <a:picLocks noChangeAspect="1"/>
          </p:cNvPicPr>
          <p:nvPr/>
        </p:nvPicPr>
        <p:blipFill>
          <a:blip r:embed="rId2"/>
          <a:stretch>
            <a:fillRect/>
          </a:stretch>
        </p:blipFill>
        <p:spPr>
          <a:xfrm>
            <a:off x="5015230" y="1327150"/>
            <a:ext cx="2554605" cy="1971675"/>
          </a:xfrm>
          <a:prstGeom prst="rect">
            <a:avLst/>
          </a:prstGeom>
          <a:noFill/>
          <a:ln w="9525">
            <a:noFill/>
          </a:ln>
        </p:spPr>
      </p:pic>
      <p:pic>
        <p:nvPicPr>
          <p:cNvPr id="30" name="图片 818" descr="5.12"/>
          <p:cNvPicPr>
            <a:picLocks noChangeAspect="1"/>
          </p:cNvPicPr>
          <p:nvPr/>
        </p:nvPicPr>
        <p:blipFill>
          <a:blip r:embed="rId3"/>
          <a:stretch>
            <a:fillRect/>
          </a:stretch>
        </p:blipFill>
        <p:spPr>
          <a:xfrm>
            <a:off x="5029835" y="4004945"/>
            <a:ext cx="2567940" cy="1929130"/>
          </a:xfrm>
          <a:prstGeom prst="rect">
            <a:avLst/>
          </a:prstGeom>
          <a:noFill/>
          <a:ln w="9525">
            <a:noFill/>
          </a:ln>
        </p:spPr>
      </p:pic>
      <p:sp>
        <p:nvSpPr>
          <p:cNvPr id="4" name="文本框 3"/>
          <p:cNvSpPr txBox="1"/>
          <p:nvPr/>
        </p:nvSpPr>
        <p:spPr>
          <a:xfrm>
            <a:off x="1990725" y="4869180"/>
            <a:ext cx="2183130" cy="829945"/>
          </a:xfrm>
          <a:prstGeom prst="rect">
            <a:avLst/>
          </a:prstGeom>
          <a:noFill/>
        </p:spPr>
        <p:txBody>
          <a:bodyPr wrap="square">
            <a:spAutoFit/>
          </a:bodyPr>
          <a:p>
            <a:r>
              <a:rPr lang="zh-CN" altLang="en-US" sz="2400" b="1">
                <a:solidFill>
                  <a:schemeClr val="accent2"/>
                </a:solidFill>
                <a:latin typeface="微软雅黑" panose="020B0503020204020204" pitchFamily="34" charset="-122"/>
                <a:ea typeface="微软雅黑" panose="020B0503020204020204" pitchFamily="34" charset="-122"/>
              </a:rPr>
              <a:t>星历计算的到达角真值</a:t>
            </a:r>
            <a:endParaRPr lang="zh-CN" altLang="en-US" sz="2400" b="1">
              <a:solidFill>
                <a:schemeClr val="accent2"/>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4942840" y="3312795"/>
            <a:ext cx="3034665" cy="460375"/>
          </a:xfrm>
          <a:prstGeom prst="rect">
            <a:avLst/>
          </a:prstGeom>
          <a:noFill/>
        </p:spPr>
        <p:txBody>
          <a:bodyPr wrap="square">
            <a:spAutoFit/>
          </a:bodyPr>
          <a:p>
            <a:r>
              <a:rPr lang="zh-CN" altLang="en-US" sz="2400" b="1">
                <a:solidFill>
                  <a:schemeClr val="accent2"/>
                </a:solidFill>
                <a:latin typeface="微软雅黑" panose="020B0503020204020204" pitchFamily="34" charset="-122"/>
                <a:ea typeface="微软雅黑" panose="020B0503020204020204" pitchFamily="34" charset="-122"/>
              </a:rPr>
              <a:t>无欺骗到达角观测值</a:t>
            </a:r>
            <a:endParaRPr lang="zh-CN" altLang="en-US" sz="2400" b="1">
              <a:solidFill>
                <a:schemeClr val="accent2"/>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4846320" y="6021070"/>
            <a:ext cx="2934970" cy="460375"/>
          </a:xfrm>
          <a:prstGeom prst="rect">
            <a:avLst/>
          </a:prstGeom>
          <a:noFill/>
        </p:spPr>
        <p:txBody>
          <a:bodyPr wrap="square">
            <a:spAutoFit/>
          </a:bodyPr>
          <a:p>
            <a:r>
              <a:rPr lang="zh-CN" altLang="en-US" sz="2400" b="1">
                <a:solidFill>
                  <a:schemeClr val="accent2"/>
                </a:solidFill>
                <a:latin typeface="微软雅黑" panose="020B0503020204020204" pitchFamily="34" charset="-122"/>
                <a:ea typeface="微软雅黑" panose="020B0503020204020204" pitchFamily="34" charset="-122"/>
              </a:rPr>
              <a:t>有欺骗到达角观测值</a:t>
            </a:r>
            <a:endParaRPr lang="zh-CN" altLang="en-US" sz="2400" b="1">
              <a:solidFill>
                <a:schemeClr val="accent2"/>
              </a:solidFill>
              <a:latin typeface="微软雅黑" panose="020B0503020204020204" pitchFamily="34" charset="-122"/>
              <a:ea typeface="微软雅黑" panose="020B0503020204020204" pitchFamily="34" charset="-122"/>
            </a:endParaRPr>
          </a:p>
        </p:txBody>
      </p:sp>
      <p:sp>
        <p:nvSpPr>
          <p:cNvPr id="19" name="圆角矩形 18"/>
          <p:cNvSpPr/>
          <p:nvPr/>
        </p:nvSpPr>
        <p:spPr>
          <a:xfrm>
            <a:off x="8687435" y="2411730"/>
            <a:ext cx="2578100" cy="3201035"/>
          </a:xfrm>
          <a:prstGeom prst="roundRect">
            <a:avLst/>
          </a:prstGeom>
          <a:solidFill>
            <a:srgbClr val="FDF731"/>
          </a:solidFill>
        </p:spPr>
        <p:style>
          <a:lnRef idx="1">
            <a:schemeClr val="accent2"/>
          </a:lnRef>
          <a:fillRef idx="3">
            <a:schemeClr val="accent2"/>
          </a:fillRef>
          <a:effectRef idx="2">
            <a:schemeClr val="accent2"/>
          </a:effectRef>
          <a:fontRef idx="minor">
            <a:schemeClr val="lt1"/>
          </a:fontRef>
        </p:style>
        <p:txBody>
          <a:bodyPr rtlCol="0" anchor="ctr"/>
          <a:p>
            <a:pPr indent="0" algn="l" fontAlgn="auto">
              <a:lnSpc>
                <a:spcPct val="100000"/>
              </a:lnSpc>
            </a:pP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结论</a:t>
            </a:r>
            <a:r>
              <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gn="l" fontAlgn="auto">
              <a:lnSpc>
                <a:spcPct val="100000"/>
              </a:lnSpc>
            </a:pPr>
            <a:r>
              <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存在欺骗信号时，到达角观测值产生了民心偏移。到达角观测值的精度和仰角正相关。</a:t>
            </a: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txBox="1"/>
          <p:nvPr/>
        </p:nvSpPr>
        <p:spPr>
          <a:xfrm>
            <a:off x="1359445" y="310559"/>
            <a:ext cx="4896545" cy="5040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200" b="1" i="0" u="none" strike="noStrike" kern="1200" cap="none" spc="0" normalizeH="0" baseline="0" noProof="0" dirty="0">
                <a:ln>
                  <a:noFill/>
                </a:ln>
                <a:solidFill>
                  <a:schemeClr val="accent3">
                    <a:lumMod val="75000"/>
                  </a:schemeClr>
                </a:solidFill>
                <a:effectLst/>
                <a:uLnTx/>
                <a:uFillTx/>
                <a:latin typeface="微软雅黑" panose="020B0503020204020204" pitchFamily="34" charset="-122"/>
                <a:ea typeface="微软雅黑" panose="020B0503020204020204" pitchFamily="34" charset="-122"/>
              </a:rPr>
              <a:t>目录</a:t>
            </a:r>
            <a:endParaRPr kumimoji="0" lang="zh-CN" altLang="en-US" sz="3200" b="1" i="0" u="none" strike="noStrike" kern="1200" cap="none" spc="0" normalizeH="0" baseline="0" noProof="0" dirty="0">
              <a:ln>
                <a:noFill/>
              </a:ln>
              <a:solidFill>
                <a:schemeClr val="accent3">
                  <a:lumMod val="75000"/>
                </a:schemeClr>
              </a:solidFill>
              <a:effectLst/>
              <a:uLnTx/>
              <a:uFillTx/>
              <a:latin typeface="微软雅黑" panose="020B0503020204020204" pitchFamily="34" charset="-122"/>
              <a:ea typeface="微软雅黑" panose="020B0503020204020204" pitchFamily="34" charset="-122"/>
            </a:endParaRPr>
          </a:p>
        </p:txBody>
      </p:sp>
      <p:cxnSp>
        <p:nvCxnSpPr>
          <p:cNvPr id="7" name="直接连接符 6"/>
          <p:cNvCxnSpPr/>
          <p:nvPr/>
        </p:nvCxnSpPr>
        <p:spPr bwMode="auto">
          <a:xfrm>
            <a:off x="2723902" y="2777414"/>
            <a:ext cx="0" cy="2359341"/>
          </a:xfrm>
          <a:prstGeom prst="line">
            <a:avLst/>
          </a:prstGeom>
          <a:solidFill>
            <a:schemeClr val="accent1"/>
          </a:solidFill>
          <a:ln w="28575" cap="flat" cmpd="sng" algn="ctr">
            <a:solidFill>
              <a:schemeClr val="accent1">
                <a:lumMod val="75000"/>
                <a:alpha val="20000"/>
              </a:schemeClr>
            </a:solidFill>
            <a:prstDash val="solid"/>
            <a:round/>
            <a:headEnd type="none" w="med" len="med"/>
            <a:tailEnd type="none" w="med" len="med"/>
          </a:ln>
        </p:spPr>
      </p:cxnSp>
      <p:cxnSp>
        <p:nvCxnSpPr>
          <p:cNvPr id="3" name="直接连接符 2"/>
          <p:cNvCxnSpPr/>
          <p:nvPr/>
        </p:nvCxnSpPr>
        <p:spPr bwMode="auto">
          <a:xfrm>
            <a:off x="3666170" y="2208586"/>
            <a:ext cx="0" cy="3257031"/>
          </a:xfrm>
          <a:prstGeom prst="line">
            <a:avLst/>
          </a:prstGeom>
          <a:solidFill>
            <a:schemeClr val="accent1"/>
          </a:solidFill>
          <a:ln w="28575" cap="flat" cmpd="sng" algn="ctr">
            <a:solidFill>
              <a:schemeClr val="accent1">
                <a:lumMod val="75000"/>
                <a:alpha val="20000"/>
              </a:schemeClr>
            </a:solidFill>
            <a:prstDash val="solid"/>
            <a:round/>
            <a:headEnd type="none" w="med" len="med"/>
            <a:tailEnd type="none" w="med" len="med"/>
          </a:ln>
        </p:spPr>
      </p:cxnSp>
      <p:sp>
        <p:nvSpPr>
          <p:cNvPr id="9" name="等腰三角形 8"/>
          <p:cNvSpPr/>
          <p:nvPr/>
        </p:nvSpPr>
        <p:spPr bwMode="auto">
          <a:xfrm rot="8775150">
            <a:off x="2947384" y="1867357"/>
            <a:ext cx="470261" cy="405397"/>
          </a:xfrm>
          <a:prstGeom prst="triangle">
            <a:avLst/>
          </a:prstGeom>
          <a:solidFill>
            <a:srgbClr val="B5CDE5"/>
          </a:solidFill>
          <a:ln w="9525" cap="flat" cmpd="sng" algn="ctr">
            <a:noFill/>
            <a:prstDash val="solid"/>
            <a:round/>
            <a:headEnd type="none" w="med" len="med"/>
            <a:tailEnd type="none" w="med" len="med"/>
          </a:ln>
        </p:spPr>
        <p:txBody>
          <a:bodyPr vert="horz" wrap="square" lIns="91440" tIns="45720" rIns="91440" bIns="45720" numCol="1" rtlCol="0" anchor="t" anchorCtr="0" compatLnSpc="1"/>
          <a:p>
            <a:pPr marL="0" marR="0" indent="0" algn="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ndParaRPr>
          </a:p>
        </p:txBody>
      </p:sp>
      <p:cxnSp>
        <p:nvCxnSpPr>
          <p:cNvPr id="6" name="直接连接符 5"/>
          <p:cNvCxnSpPr/>
          <p:nvPr/>
        </p:nvCxnSpPr>
        <p:spPr bwMode="auto">
          <a:xfrm flipH="1">
            <a:off x="8550442" y="1015858"/>
            <a:ext cx="1046360" cy="933762"/>
          </a:xfrm>
          <a:prstGeom prst="line">
            <a:avLst/>
          </a:prstGeom>
          <a:solidFill>
            <a:schemeClr val="accent1"/>
          </a:solidFill>
          <a:ln w="9525" cap="flat" cmpd="sng" algn="ctr">
            <a:solidFill>
              <a:srgbClr val="B2CBE5"/>
            </a:solidFill>
            <a:prstDash val="solid"/>
            <a:round/>
            <a:headEnd type="none" w="med" len="med"/>
            <a:tailEnd type="none" w="med" len="med"/>
          </a:ln>
        </p:spPr>
      </p:cxnSp>
      <p:sp>
        <p:nvSpPr>
          <p:cNvPr id="4" name="文本框 3"/>
          <p:cNvSpPr txBox="1"/>
          <p:nvPr/>
        </p:nvSpPr>
        <p:spPr>
          <a:xfrm>
            <a:off x="4867275" y="2220595"/>
            <a:ext cx="3820160" cy="3415030"/>
          </a:xfrm>
          <a:prstGeom prst="rect">
            <a:avLst/>
          </a:prstGeom>
          <a:noFill/>
        </p:spPr>
        <p:txBody>
          <a:bodyPr wrap="square" rtlCol="0">
            <a:spAutoFit/>
          </a:bodyPr>
          <a:p>
            <a:pPr marL="571500" indent="-571500">
              <a:lnSpc>
                <a:spcPct val="150000"/>
              </a:lnSpc>
              <a:buFont typeface="Wingdings" panose="05000000000000000000" charset="0"/>
              <a:buChar char="l"/>
            </a:pPr>
            <a:r>
              <a:rPr lang="zh-CN" altLang="en-US" sz="3600">
                <a:solidFill>
                  <a:schemeClr val="accent6"/>
                </a:solidFill>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rPr>
              <a:t>研究背景</a:t>
            </a:r>
            <a:endParaRPr lang="zh-CN" altLang="en-US" sz="3600">
              <a:solidFill>
                <a:schemeClr val="accent6"/>
              </a:solidFill>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endParaRPr>
          </a:p>
          <a:p>
            <a:pPr marL="571500" indent="-571500">
              <a:lnSpc>
                <a:spcPct val="150000"/>
              </a:lnSpc>
              <a:buFont typeface="Wingdings" panose="05000000000000000000" charset="0"/>
              <a:buChar char="l"/>
            </a:pPr>
            <a:r>
              <a:rPr lang="zh-CN" altLang="en-US" sz="3600">
                <a:solidFill>
                  <a:schemeClr val="accent6"/>
                </a:solidFill>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rPr>
              <a:t>研究内容</a:t>
            </a:r>
            <a:endParaRPr lang="zh-CN" altLang="en-US" sz="3600">
              <a:solidFill>
                <a:schemeClr val="accent6"/>
              </a:solidFill>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endParaRPr>
          </a:p>
          <a:p>
            <a:pPr marL="571500" indent="-571500">
              <a:lnSpc>
                <a:spcPct val="150000"/>
              </a:lnSpc>
              <a:buFont typeface="Wingdings" panose="05000000000000000000" charset="0"/>
              <a:buChar char="l"/>
            </a:pPr>
            <a:r>
              <a:rPr lang="zh-CN" altLang="en-US" sz="3600">
                <a:solidFill>
                  <a:schemeClr val="accent6"/>
                </a:solidFill>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rPr>
              <a:t>成果总结</a:t>
            </a:r>
            <a:endParaRPr lang="zh-CN" altLang="en-US" sz="3600">
              <a:solidFill>
                <a:schemeClr val="accent6"/>
              </a:solidFill>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endParaRPr>
          </a:p>
          <a:p>
            <a:pPr marL="571500" indent="-571500">
              <a:lnSpc>
                <a:spcPct val="150000"/>
              </a:lnSpc>
              <a:buFont typeface="Wingdings" panose="05000000000000000000" charset="0"/>
              <a:buChar char="l"/>
            </a:pPr>
            <a:r>
              <a:rPr lang="zh-CN" altLang="en-US" sz="3600">
                <a:solidFill>
                  <a:schemeClr val="accent6"/>
                </a:solidFill>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rPr>
              <a:t>修改意见说明</a:t>
            </a:r>
            <a:endParaRPr lang="zh-CN" altLang="en-US" sz="3600">
              <a:solidFill>
                <a:schemeClr val="accent6"/>
              </a:solidFill>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500" advClick="0" advTm="15049"/>
    </mc:Choice>
    <mc:Fallback>
      <p:transition advClick="0" advTm="15049"/>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标题 1"/>
          <p:cNvSpPr txBox="1"/>
          <p:nvPr/>
        </p:nvSpPr>
        <p:spPr>
          <a:xfrm>
            <a:off x="1198880" y="116840"/>
            <a:ext cx="5611495" cy="50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smtClean="0">
                <a:solidFill>
                  <a:schemeClr val="tx1"/>
                </a:solidFill>
                <a:latin typeface="黑体" panose="02010609060101010101" pitchFamily="49" charset="-122"/>
                <a:ea typeface="黑体" panose="02010609060101010101" pitchFamily="49" charset="-122"/>
              </a:rPr>
              <a:t>二、主要研究内容</a:t>
            </a:r>
            <a:endParaRPr lang="zh-CN" altLang="en-US" sz="3200" b="1" dirty="0" smtClean="0">
              <a:solidFill>
                <a:schemeClr val="tx1"/>
              </a:solidFill>
              <a:latin typeface="黑体" panose="02010609060101010101" pitchFamily="49" charset="-122"/>
              <a:ea typeface="黑体" panose="02010609060101010101" pitchFamily="49" charset="-122"/>
            </a:endParaRPr>
          </a:p>
        </p:txBody>
      </p:sp>
      <p:sp>
        <p:nvSpPr>
          <p:cNvPr id="2" name="文本框 1"/>
          <p:cNvSpPr txBox="1"/>
          <p:nvPr/>
        </p:nvSpPr>
        <p:spPr>
          <a:xfrm>
            <a:off x="406400" y="836295"/>
            <a:ext cx="10655935" cy="2953385"/>
          </a:xfrm>
          <a:prstGeom prst="rect">
            <a:avLst/>
          </a:prstGeom>
          <a:noFill/>
          <a:ln w="9525">
            <a:noFill/>
          </a:ln>
        </p:spPr>
        <p:txBody>
          <a:bodyPr wrap="square">
            <a:spAutoFit/>
          </a:bodyPr>
          <a:p>
            <a:pPr fontAlgn="auto">
              <a:lnSpc>
                <a:spcPct val="150000"/>
              </a:lnSpc>
              <a:buClrTx/>
              <a:buSzTx/>
              <a:buFontTx/>
            </a:pPr>
            <a:r>
              <a:rPr lang="en-US" altLang="zh-CN"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、使用三天线的欺骗检测方法</a:t>
            </a:r>
            <a:endPar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pP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en-US" altLang="zh-CN"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模拟仿真</a:t>
            </a:r>
            <a:endParaRPr lang="zh-CN" altLang="en-US"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29" name="图片 1804"/>
          <p:cNvPicPr>
            <a:picLocks noChangeAspect="1"/>
          </p:cNvPicPr>
          <p:nvPr/>
        </p:nvPicPr>
        <p:blipFill>
          <a:blip r:embed="rId1"/>
          <a:stretch>
            <a:fillRect/>
          </a:stretch>
        </p:blipFill>
        <p:spPr>
          <a:xfrm>
            <a:off x="694690" y="1845945"/>
            <a:ext cx="2888615" cy="2243455"/>
          </a:xfrm>
          <a:prstGeom prst="rect">
            <a:avLst/>
          </a:prstGeom>
          <a:noFill/>
          <a:ln w="9525">
            <a:noFill/>
          </a:ln>
        </p:spPr>
      </p:pic>
      <p:pic>
        <p:nvPicPr>
          <p:cNvPr id="31" name="图片 1806"/>
          <p:cNvPicPr>
            <a:picLocks noChangeAspect="1"/>
          </p:cNvPicPr>
          <p:nvPr/>
        </p:nvPicPr>
        <p:blipFill>
          <a:blip r:embed="rId2"/>
          <a:stretch>
            <a:fillRect/>
          </a:stretch>
        </p:blipFill>
        <p:spPr>
          <a:xfrm>
            <a:off x="3935095" y="1809115"/>
            <a:ext cx="2983865" cy="2317115"/>
          </a:xfrm>
          <a:prstGeom prst="rect">
            <a:avLst/>
          </a:prstGeom>
          <a:noFill/>
          <a:ln w="9525">
            <a:noFill/>
          </a:ln>
        </p:spPr>
      </p:pic>
      <p:pic>
        <p:nvPicPr>
          <p:cNvPr id="7" name="图片 -2147481804" descr="C:\Users\wind\Desktop\图片2.png图片2"/>
          <p:cNvPicPr>
            <a:picLocks noChangeAspect="1"/>
          </p:cNvPicPr>
          <p:nvPr/>
        </p:nvPicPr>
        <p:blipFill>
          <a:blip r:embed="rId3"/>
          <a:srcRect/>
          <a:stretch>
            <a:fillRect/>
          </a:stretch>
        </p:blipFill>
        <p:spPr>
          <a:xfrm>
            <a:off x="7895590" y="1920240"/>
            <a:ext cx="2837815" cy="2205990"/>
          </a:xfrm>
          <a:prstGeom prst="rect">
            <a:avLst/>
          </a:prstGeom>
          <a:noFill/>
          <a:ln w="9525">
            <a:noFill/>
          </a:ln>
        </p:spPr>
      </p:pic>
      <p:sp>
        <p:nvSpPr>
          <p:cNvPr id="5" name="文本框 4"/>
          <p:cNvSpPr txBox="1"/>
          <p:nvPr/>
        </p:nvSpPr>
        <p:spPr>
          <a:xfrm>
            <a:off x="1414780" y="4198620"/>
            <a:ext cx="1483360" cy="460375"/>
          </a:xfrm>
          <a:prstGeom prst="rect">
            <a:avLst/>
          </a:prstGeom>
          <a:noFill/>
        </p:spPr>
        <p:txBody>
          <a:bodyPr wrap="square">
            <a:spAutoFit/>
          </a:bodyPr>
          <a:p>
            <a:r>
              <a:rPr lang="zh-CN" altLang="en-US" sz="2400" b="1">
                <a:solidFill>
                  <a:schemeClr val="accent2"/>
                </a:solidFill>
                <a:latin typeface="微软雅黑" panose="020B0503020204020204" pitchFamily="34" charset="-122"/>
                <a:ea typeface="微软雅黑" panose="020B0503020204020204" pitchFamily="34" charset="-122"/>
              </a:rPr>
              <a:t>无欺骗</a:t>
            </a:r>
            <a:endParaRPr lang="zh-CN" altLang="en-US" sz="2400" b="1">
              <a:solidFill>
                <a:schemeClr val="accent2"/>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4871085" y="4198620"/>
            <a:ext cx="1483360" cy="460375"/>
          </a:xfrm>
          <a:prstGeom prst="rect">
            <a:avLst/>
          </a:prstGeom>
          <a:noFill/>
        </p:spPr>
        <p:txBody>
          <a:bodyPr wrap="square">
            <a:spAutoFit/>
          </a:bodyPr>
          <a:p>
            <a:r>
              <a:rPr lang="zh-CN" altLang="en-US" sz="2400" b="1">
                <a:solidFill>
                  <a:schemeClr val="accent2"/>
                </a:solidFill>
                <a:latin typeface="微软雅黑" panose="020B0503020204020204" pitchFamily="34" charset="-122"/>
                <a:ea typeface="微软雅黑" panose="020B0503020204020204" pitchFamily="34" charset="-122"/>
              </a:rPr>
              <a:t>有欺骗</a:t>
            </a:r>
            <a:endParaRPr lang="zh-CN" altLang="en-US" sz="2400" b="1">
              <a:solidFill>
                <a:schemeClr val="accent2"/>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8113395" y="4222115"/>
            <a:ext cx="2402205" cy="460375"/>
          </a:xfrm>
          <a:prstGeom prst="rect">
            <a:avLst/>
          </a:prstGeom>
          <a:noFill/>
        </p:spPr>
        <p:txBody>
          <a:bodyPr wrap="square">
            <a:spAutoFit/>
          </a:bodyPr>
          <a:p>
            <a:r>
              <a:rPr lang="zh-CN" altLang="en-US" sz="2400" b="1">
                <a:solidFill>
                  <a:schemeClr val="accent2"/>
                </a:solidFill>
                <a:latin typeface="微软雅黑" panose="020B0503020204020204" pitchFamily="34" charset="-122"/>
                <a:ea typeface="微软雅黑" panose="020B0503020204020204" pitchFamily="34" charset="-122"/>
              </a:rPr>
              <a:t>检测概率分布图</a:t>
            </a:r>
            <a:endParaRPr lang="zh-CN" altLang="en-US" sz="2400" b="1">
              <a:solidFill>
                <a:schemeClr val="accent2"/>
              </a:solidFill>
              <a:latin typeface="微软雅黑" panose="020B0503020204020204" pitchFamily="34" charset="-122"/>
              <a:ea typeface="微软雅黑" panose="020B0503020204020204" pitchFamily="34" charset="-122"/>
            </a:endParaRPr>
          </a:p>
        </p:txBody>
      </p:sp>
      <p:sp>
        <p:nvSpPr>
          <p:cNvPr id="11" name="圆角矩形 10"/>
          <p:cNvSpPr/>
          <p:nvPr/>
        </p:nvSpPr>
        <p:spPr>
          <a:xfrm>
            <a:off x="1126490" y="4731385"/>
            <a:ext cx="9173210" cy="1811020"/>
          </a:xfrm>
          <a:prstGeom prst="roundRect">
            <a:avLst/>
          </a:prstGeom>
          <a:solidFill>
            <a:srgbClr val="FDF731"/>
          </a:solidFill>
        </p:spPr>
        <p:style>
          <a:lnRef idx="1">
            <a:schemeClr val="accent2"/>
          </a:lnRef>
          <a:fillRef idx="3">
            <a:schemeClr val="accent2"/>
          </a:fillRef>
          <a:effectRef idx="2">
            <a:schemeClr val="accent2"/>
          </a:effectRef>
          <a:fontRef idx="minor">
            <a:schemeClr val="lt1"/>
          </a:fontRef>
        </p:style>
        <p:txBody>
          <a:bodyPr rtlCol="0" anchor="ctr"/>
          <a:p>
            <a:pPr indent="0" algn="l" fontAlgn="auto">
              <a:lnSpc>
                <a:spcPct val="100000"/>
              </a:lnSpc>
            </a:pP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结论</a:t>
            </a:r>
            <a:r>
              <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gn="l" fontAlgn="auto">
              <a:lnSpc>
                <a:spcPct val="100000"/>
              </a:lnSpc>
            </a:pPr>
            <a:r>
              <a:rPr lang="en-US" altLang="zh-CN"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空域分布的一致性检验量与理论模型均非常吻合。</a:t>
            </a:r>
            <a:r>
              <a:rPr lang="en-US" altLang="zh-CN"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R</a:t>
            </a:r>
            <a:r>
              <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方值分别为</a:t>
            </a:r>
            <a:r>
              <a:rPr lang="en-US" altLang="zh-CN"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0.877</a:t>
            </a:r>
            <a:r>
              <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和</a:t>
            </a:r>
            <a:r>
              <a:rPr lang="en-US" altLang="zh-CN"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0.886</a:t>
            </a:r>
            <a:r>
              <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，接近于</a:t>
            </a:r>
            <a:r>
              <a:rPr lang="en-US" altLang="zh-CN"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gn="l" fontAlgn="auto">
              <a:lnSpc>
                <a:spcPct val="100000"/>
              </a:lnSpc>
            </a:pPr>
            <a:r>
              <a:rPr lang="en-US" altLang="zh-CN"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三个欺骗信号的检测盲区（检测概率小于</a:t>
            </a:r>
            <a:r>
              <a:rPr lang="en-US" altLang="zh-CN"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30%</a:t>
            </a:r>
            <a:r>
              <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占比</a:t>
            </a:r>
            <a:r>
              <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均小于</a:t>
            </a:r>
            <a:r>
              <a:rPr lang="en-US" altLang="zh-CN"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1.07%</a:t>
            </a:r>
            <a:r>
              <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标题 1"/>
          <p:cNvSpPr txBox="1"/>
          <p:nvPr/>
        </p:nvSpPr>
        <p:spPr>
          <a:xfrm>
            <a:off x="1198880" y="116840"/>
            <a:ext cx="5611495" cy="50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smtClean="0">
                <a:solidFill>
                  <a:schemeClr val="tx1"/>
                </a:solidFill>
                <a:latin typeface="黑体" panose="02010609060101010101" pitchFamily="49" charset="-122"/>
                <a:ea typeface="黑体" panose="02010609060101010101" pitchFamily="49" charset="-122"/>
              </a:rPr>
              <a:t>二、主要研究内容</a:t>
            </a:r>
            <a:endParaRPr lang="zh-CN" altLang="en-US" sz="3200" b="1" dirty="0" smtClean="0">
              <a:solidFill>
                <a:schemeClr val="tx1"/>
              </a:solidFill>
              <a:latin typeface="黑体" panose="02010609060101010101" pitchFamily="49" charset="-122"/>
              <a:ea typeface="黑体" panose="02010609060101010101" pitchFamily="49" charset="-122"/>
            </a:endParaRPr>
          </a:p>
        </p:txBody>
      </p:sp>
      <p:sp>
        <p:nvSpPr>
          <p:cNvPr id="2" name="文本框 1"/>
          <p:cNvSpPr txBox="1"/>
          <p:nvPr/>
        </p:nvSpPr>
        <p:spPr>
          <a:xfrm>
            <a:off x="406400" y="836295"/>
            <a:ext cx="10655935" cy="2953385"/>
          </a:xfrm>
          <a:prstGeom prst="rect">
            <a:avLst/>
          </a:prstGeom>
          <a:noFill/>
          <a:ln w="9525">
            <a:noFill/>
          </a:ln>
        </p:spPr>
        <p:txBody>
          <a:bodyPr wrap="square">
            <a:spAutoFit/>
          </a:bodyPr>
          <a:p>
            <a:pPr fontAlgn="auto">
              <a:lnSpc>
                <a:spcPct val="150000"/>
              </a:lnSpc>
              <a:buClrTx/>
              <a:buSzTx/>
              <a:buFontTx/>
            </a:pPr>
            <a:r>
              <a:rPr lang="en-US" altLang="zh-CN"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、使用三天线的欺骗检测方法</a:t>
            </a:r>
            <a:endPar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pP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4 </a:t>
            </a:r>
            <a:r>
              <a:rPr lang="zh-CN" altLang="en-US"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实验测试</a:t>
            </a:r>
            <a:r>
              <a:rPr lang="en-US" altLang="zh-CN"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-三个低成本单天线板卡</a:t>
            </a:r>
            <a:endParaRPr lang="en-US" altLang="zh-CN"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1" name="圆角矩形 10"/>
          <p:cNvSpPr/>
          <p:nvPr/>
        </p:nvSpPr>
        <p:spPr>
          <a:xfrm>
            <a:off x="1220470" y="4940935"/>
            <a:ext cx="9749790" cy="1570990"/>
          </a:xfrm>
          <a:prstGeom prst="roundRect">
            <a:avLst/>
          </a:prstGeom>
          <a:solidFill>
            <a:srgbClr val="FDF731"/>
          </a:solidFill>
        </p:spPr>
        <p:style>
          <a:lnRef idx="1">
            <a:schemeClr val="accent2"/>
          </a:lnRef>
          <a:fillRef idx="3">
            <a:schemeClr val="accent2"/>
          </a:fillRef>
          <a:effectRef idx="2">
            <a:schemeClr val="accent2"/>
          </a:effectRef>
          <a:fontRef idx="minor">
            <a:schemeClr val="lt1"/>
          </a:fontRef>
        </p:style>
        <p:txBody>
          <a:bodyPr rtlCol="0" anchor="ctr"/>
          <a:p>
            <a:pPr indent="0" algn="l" fontAlgn="auto">
              <a:lnSpc>
                <a:spcPct val="100000"/>
              </a:lnSpc>
            </a:pPr>
            <a:r>
              <a:rPr lang="zh-CN"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算法性能</a:t>
            </a:r>
            <a:r>
              <a:rPr lang="zh-CN"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gn="l" fontAlgn="auto">
              <a:lnSpc>
                <a:spcPct val="100000"/>
              </a:lnSpc>
            </a:pPr>
            <a:r>
              <a:rPr lang="en-US" altLang="zh-CN"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当存在欺骗信号时的一致性检验量高于无欺骗情形至少一个数量级。</a:t>
            </a:r>
            <a:endParaRPr lang="zh-CN"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gn="l" fontAlgn="auto">
              <a:lnSpc>
                <a:spcPct val="100000"/>
              </a:lnSpc>
            </a:pPr>
            <a:r>
              <a:rPr lang="en-US" altLang="zh-CN"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该实验场景下的欺骗检测率达到了</a:t>
            </a:r>
            <a:r>
              <a:rPr lang="en-US" altLang="zh-CN"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100%</a:t>
            </a:r>
            <a:r>
              <a:rPr lang="zh-CN"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8" name="图片 1812"/>
          <p:cNvPicPr/>
          <p:nvPr/>
        </p:nvPicPr>
        <p:blipFill>
          <a:blip r:embed="rId1"/>
          <a:srcRect l="3363" t="4306" r="5103"/>
          <a:stretch>
            <a:fillRect/>
          </a:stretch>
        </p:blipFill>
        <p:spPr>
          <a:xfrm>
            <a:off x="4438650" y="1885950"/>
            <a:ext cx="2745105" cy="2284095"/>
          </a:xfrm>
          <a:prstGeom prst="rect">
            <a:avLst/>
          </a:prstGeom>
          <a:noFill/>
          <a:ln w="9525">
            <a:noFill/>
          </a:ln>
        </p:spPr>
      </p:pic>
      <p:pic>
        <p:nvPicPr>
          <p:cNvPr id="4" name="图片 1817"/>
          <p:cNvPicPr>
            <a:picLocks noChangeAspect="1"/>
          </p:cNvPicPr>
          <p:nvPr/>
        </p:nvPicPr>
        <p:blipFill>
          <a:blip r:embed="rId2"/>
          <a:stretch>
            <a:fillRect/>
          </a:stretch>
        </p:blipFill>
        <p:spPr>
          <a:xfrm>
            <a:off x="7679055" y="1773555"/>
            <a:ext cx="3206115" cy="2479675"/>
          </a:xfrm>
          <a:prstGeom prst="rect">
            <a:avLst/>
          </a:prstGeom>
          <a:noFill/>
          <a:ln w="9525">
            <a:noFill/>
          </a:ln>
        </p:spPr>
      </p:pic>
      <p:sp>
        <p:nvSpPr>
          <p:cNvPr id="10" name="文本框 9"/>
          <p:cNvSpPr txBox="1"/>
          <p:nvPr/>
        </p:nvSpPr>
        <p:spPr>
          <a:xfrm>
            <a:off x="5231130" y="4220845"/>
            <a:ext cx="1483360" cy="460375"/>
          </a:xfrm>
          <a:prstGeom prst="rect">
            <a:avLst/>
          </a:prstGeom>
          <a:noFill/>
        </p:spPr>
        <p:txBody>
          <a:bodyPr wrap="square">
            <a:spAutoFit/>
          </a:bodyPr>
          <a:p>
            <a:r>
              <a:rPr lang="zh-CN" altLang="en-US" sz="2400" b="1">
                <a:solidFill>
                  <a:schemeClr val="accent2"/>
                </a:solidFill>
                <a:latin typeface="微软雅黑" panose="020B0503020204020204" pitchFamily="34" charset="-122"/>
                <a:ea typeface="微软雅黑" panose="020B0503020204020204" pitchFamily="34" charset="-122"/>
              </a:rPr>
              <a:t>无欺骗</a:t>
            </a:r>
            <a:endParaRPr lang="zh-CN" altLang="en-US" sz="2400" b="1">
              <a:solidFill>
                <a:schemeClr val="accent2"/>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8831580" y="4253230"/>
            <a:ext cx="1483360" cy="460375"/>
          </a:xfrm>
          <a:prstGeom prst="rect">
            <a:avLst/>
          </a:prstGeom>
          <a:noFill/>
        </p:spPr>
        <p:txBody>
          <a:bodyPr wrap="square">
            <a:spAutoFit/>
          </a:bodyPr>
          <a:p>
            <a:r>
              <a:rPr lang="zh-CN" altLang="en-US" sz="2400" b="1">
                <a:solidFill>
                  <a:schemeClr val="accent2"/>
                </a:solidFill>
                <a:latin typeface="微软雅黑" panose="020B0503020204020204" pitchFamily="34" charset="-122"/>
                <a:ea typeface="微软雅黑" panose="020B0503020204020204" pitchFamily="34" charset="-122"/>
              </a:rPr>
              <a:t>有欺骗</a:t>
            </a:r>
            <a:endParaRPr lang="zh-CN" altLang="en-US" sz="2400" b="1">
              <a:solidFill>
                <a:schemeClr val="accent2"/>
              </a:solidFill>
              <a:latin typeface="微软雅黑" panose="020B0503020204020204" pitchFamily="34" charset="-122"/>
              <a:ea typeface="微软雅黑" panose="020B0503020204020204" pitchFamily="34" charset="-122"/>
            </a:endParaRPr>
          </a:p>
        </p:txBody>
      </p:sp>
      <p:pic>
        <p:nvPicPr>
          <p:cNvPr id="3" name="图片 792" descr="wpsCD05"/>
          <p:cNvPicPr>
            <a:picLocks noChangeAspect="1"/>
          </p:cNvPicPr>
          <p:nvPr/>
        </p:nvPicPr>
        <p:blipFill>
          <a:blip r:embed="rId3"/>
          <a:stretch>
            <a:fillRect/>
          </a:stretch>
        </p:blipFill>
        <p:spPr>
          <a:xfrm>
            <a:off x="1342390" y="1963420"/>
            <a:ext cx="2534920" cy="2099945"/>
          </a:xfrm>
          <a:prstGeom prst="rect">
            <a:avLst/>
          </a:prstGeom>
          <a:noFill/>
          <a:ln w="9525">
            <a:noFill/>
          </a:ln>
        </p:spPr>
      </p:pic>
      <p:sp>
        <p:nvSpPr>
          <p:cNvPr id="5" name="文本框 4"/>
          <p:cNvSpPr txBox="1"/>
          <p:nvPr/>
        </p:nvSpPr>
        <p:spPr>
          <a:xfrm>
            <a:off x="1774825" y="4220845"/>
            <a:ext cx="1877060" cy="460375"/>
          </a:xfrm>
          <a:prstGeom prst="rect">
            <a:avLst/>
          </a:prstGeom>
          <a:noFill/>
        </p:spPr>
        <p:txBody>
          <a:bodyPr wrap="square">
            <a:spAutoFit/>
          </a:bodyPr>
          <a:p>
            <a:r>
              <a:rPr lang="zh-CN" altLang="en-US" sz="2400" b="1">
                <a:solidFill>
                  <a:schemeClr val="accent2"/>
                </a:solidFill>
                <a:latin typeface="微软雅黑" panose="020B0503020204020204" pitchFamily="34" charset="-122"/>
                <a:ea typeface="微软雅黑" panose="020B0503020204020204" pitchFamily="34" charset="-122"/>
              </a:rPr>
              <a:t>系统实物图</a:t>
            </a:r>
            <a:endParaRPr lang="zh-CN" altLang="en-US" sz="2400" b="1">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1"/>
          <p:cNvSpPr txBox="1"/>
          <p:nvPr/>
        </p:nvSpPr>
        <p:spPr>
          <a:xfrm>
            <a:off x="1198880" y="116840"/>
            <a:ext cx="4070985" cy="50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smtClean="0">
                <a:solidFill>
                  <a:schemeClr val="tx1"/>
                </a:solidFill>
                <a:latin typeface="黑体" panose="02010609060101010101" pitchFamily="49" charset="-122"/>
                <a:ea typeface="黑体" panose="02010609060101010101" pitchFamily="49" charset="-122"/>
              </a:rPr>
              <a:t>三、成果总结</a:t>
            </a:r>
            <a:endParaRPr lang="zh-CN" altLang="en-US" sz="3200" b="1" dirty="0" smtClean="0">
              <a:solidFill>
                <a:schemeClr val="tx1"/>
              </a:solidFill>
              <a:latin typeface="黑体" panose="02010609060101010101" pitchFamily="49" charset="-122"/>
              <a:ea typeface="黑体" panose="02010609060101010101" pitchFamily="49" charset="-122"/>
            </a:endParaRPr>
          </a:p>
        </p:txBody>
      </p:sp>
      <p:sp>
        <p:nvSpPr>
          <p:cNvPr id="15" name="文本框 14"/>
          <p:cNvSpPr txBox="1"/>
          <p:nvPr/>
        </p:nvSpPr>
        <p:spPr>
          <a:xfrm>
            <a:off x="213360" y="908050"/>
            <a:ext cx="11763375" cy="460375"/>
          </a:xfrm>
          <a:prstGeom prst="rect">
            <a:avLst/>
          </a:prstGeom>
          <a:noFill/>
        </p:spPr>
        <p:txBody>
          <a:bodyPr wrap="square" rtlCol="0">
            <a:spAutoFit/>
          </a:bodyPr>
          <a:p>
            <a:r>
              <a:rPr lang="en-US" altLang="zh-CN"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、论文主要工作</a:t>
            </a:r>
            <a:endPar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圆角矩形标注 4"/>
          <p:cNvSpPr/>
          <p:nvPr/>
        </p:nvSpPr>
        <p:spPr>
          <a:xfrm>
            <a:off x="622300" y="1368425"/>
            <a:ext cx="2951480" cy="3239135"/>
          </a:xfrm>
          <a:prstGeom prst="wedgeRoundRectCallout">
            <a:avLst>
              <a:gd name="adj1" fmla="val 109530"/>
              <a:gd name="adj2" fmla="val 6008"/>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just" fontAlgn="auto"/>
            <a:r>
              <a:rPr lang="zh-CN" alt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创新点</a:t>
            </a:r>
            <a:r>
              <a:rPr lang="en-US" alt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提出了使用双天线的欺骗检测和多径抑制的方法。该方法基于两个低成本单天线接收机，构建了基线向量和信号空域信息之间的统计模型，能够满足低成本欺骗检测和实时多径抑制的需求，显著提升载波相位定位结果的精度和可靠性。</a:t>
            </a:r>
            <a:endPar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圆角矩形标注 5"/>
          <p:cNvSpPr/>
          <p:nvPr/>
        </p:nvSpPr>
        <p:spPr>
          <a:xfrm>
            <a:off x="8615680" y="2924810"/>
            <a:ext cx="2713355" cy="3359150"/>
          </a:xfrm>
          <a:prstGeom prst="wedgeRoundRectCallout">
            <a:avLst>
              <a:gd name="adj1" fmla="val -85197"/>
              <a:gd name="adj2" fmla="val -11417"/>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just" fontAlgn="auto"/>
            <a:r>
              <a:rPr lang="zh-CN" alt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创新点</a:t>
            </a:r>
            <a:r>
              <a:rPr lang="en-US" alt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结合双天线多径抑制方法，提出了基于多变量约束的姿态确定方法。该方法将整周模糊度固定和姿态解算视作联合问题进行求解，能够有效提升算法的搜索效率，同时提升复杂场景下整周模糊度固定成功率和定姿结果的可靠性。</a:t>
            </a:r>
            <a:endPar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圆角矩形标注 7"/>
          <p:cNvSpPr/>
          <p:nvPr/>
        </p:nvSpPr>
        <p:spPr>
          <a:xfrm>
            <a:off x="118745" y="4653280"/>
            <a:ext cx="3831590" cy="1983105"/>
          </a:xfrm>
          <a:prstGeom prst="wedgeRoundRectCallout">
            <a:avLst>
              <a:gd name="adj1" fmla="val 91329"/>
              <a:gd name="adj2" fmla="val -11543"/>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just" fontAlgn="auto"/>
            <a:r>
              <a:rPr lang="zh-CN" alt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创新点</a:t>
            </a:r>
            <a:r>
              <a:rPr lang="en-US" alt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针对双天线欺骗检测方法中到达角模糊度导致存在较大的检测盲区问题，提出了基于信号空域分布一致性检验的三天线欺骗检测方法，有效地减小了检测盲区，提升了整体的检测概率。</a:t>
            </a:r>
            <a:endPar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ECB019B1-382A-4266-B25C-5B523AA43C14-1" descr="wpp"/>
          <p:cNvPicPr>
            <a:picLocks noChangeAspect="1"/>
          </p:cNvPicPr>
          <p:nvPr/>
        </p:nvPicPr>
        <p:blipFill>
          <a:blip r:embed="rId1"/>
          <a:stretch>
            <a:fillRect/>
          </a:stretch>
        </p:blipFill>
        <p:spPr>
          <a:xfrm>
            <a:off x="5015230" y="260350"/>
            <a:ext cx="2897505" cy="64839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5" grpId="1" animBg="1"/>
      <p:bldP spid="6" grpId="0" bldLvl="0" animBg="1"/>
      <p:bldP spid="6" grpId="1" animBg="1"/>
      <p:bldP spid="8" grpId="0" bldLvl="0" animBg="1"/>
      <p:bldP spid="8"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22300" y="1412875"/>
            <a:ext cx="5723890" cy="4399915"/>
          </a:xfrm>
          <a:prstGeom prst="rect">
            <a:avLst/>
          </a:prstGeom>
          <a:noFill/>
        </p:spPr>
        <p:txBody>
          <a:bodyPr wrap="square" rtlCol="0">
            <a:spAutoFit/>
          </a:bodyPr>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一、当同时存在欺骗和多径的复杂场景下，特别是欺骗影响较弱的特殊场景下，欺骗和多径干扰会更加</a:t>
            </a:r>
            <a:r>
              <a:rPr lang="zh-CN" altLang="en-US"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难以区分</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，在未来的工作中，将会对该方法在同时存在欺骗和多径干扰场景的性能进行测试，并结合现有的高级RAIM算法以实现对欺骗和多径更加有效的区分。</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二、变量约束的姿态确定方法虽然采用收缩法和扩张法可以有效地提升搜索效率，但通过</a:t>
            </a: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对初始搜索空间进行优化能够进一步降低算法的复杂度。</a:t>
            </a:r>
            <a:endPar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三、同时寻找更为灵活的约束条件（例如共线性约束）对模糊度固定过程进行辅助，以期进一步提升算法的效率。</a:t>
            </a:r>
            <a:endPar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73743882" name="图片 1073743881" descr="C:\Users\wind\OneDrive - ycit.edu.cn\科研相关\共线反欺骗\abstract_副本.jpgabstract_副本"/>
          <p:cNvPicPr>
            <a:picLocks noChangeAspect="1"/>
          </p:cNvPicPr>
          <p:nvPr/>
        </p:nvPicPr>
        <p:blipFill>
          <a:blip r:embed="rId1"/>
          <a:stretch>
            <a:fillRect/>
          </a:stretch>
        </p:blipFill>
        <p:spPr>
          <a:xfrm>
            <a:off x="7607300" y="1484630"/>
            <a:ext cx="3116580" cy="4524375"/>
          </a:xfrm>
          <a:prstGeom prst="rect">
            <a:avLst/>
          </a:prstGeom>
          <a:noFill/>
          <a:ln w="9525">
            <a:noFill/>
          </a:ln>
        </p:spPr>
      </p:pic>
      <p:sp>
        <p:nvSpPr>
          <p:cNvPr id="3" name="标题 1"/>
          <p:cNvSpPr txBox="1"/>
          <p:nvPr/>
        </p:nvSpPr>
        <p:spPr>
          <a:xfrm>
            <a:off x="1198880" y="116840"/>
            <a:ext cx="4070985" cy="50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smtClean="0">
                <a:solidFill>
                  <a:schemeClr val="tx1"/>
                </a:solidFill>
                <a:latin typeface="黑体" panose="02010609060101010101" pitchFamily="49" charset="-122"/>
                <a:ea typeface="黑体" panose="02010609060101010101" pitchFamily="49" charset="-122"/>
              </a:rPr>
              <a:t>三、成果总结</a:t>
            </a:r>
            <a:endParaRPr lang="zh-CN" altLang="en-US" sz="3200" b="1" dirty="0" smtClean="0">
              <a:solidFill>
                <a:schemeClr val="tx1"/>
              </a:solidFill>
              <a:latin typeface="黑体" panose="02010609060101010101" pitchFamily="49" charset="-122"/>
              <a:ea typeface="黑体" panose="02010609060101010101" pitchFamily="49" charset="-122"/>
            </a:endParaRPr>
          </a:p>
        </p:txBody>
      </p:sp>
      <p:sp>
        <p:nvSpPr>
          <p:cNvPr id="15" name="文本框 14"/>
          <p:cNvSpPr txBox="1"/>
          <p:nvPr/>
        </p:nvSpPr>
        <p:spPr>
          <a:xfrm>
            <a:off x="334645" y="908685"/>
            <a:ext cx="11763375" cy="460375"/>
          </a:xfrm>
          <a:prstGeom prst="rect">
            <a:avLst/>
          </a:prstGeom>
          <a:noFill/>
        </p:spPr>
        <p:txBody>
          <a:bodyPr wrap="square" rtlCol="0">
            <a:spAutoFit/>
          </a:bodyPr>
          <a:p>
            <a:r>
              <a:rPr lang="en-US" altLang="zh-CN"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、未来工作展望</a:t>
            </a:r>
            <a:endPar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advClick="0"/>
    </mc:Choice>
    <mc:Fallback>
      <p:transition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228090" y="1203960"/>
            <a:ext cx="10393045" cy="5569585"/>
          </a:xfrm>
          <a:prstGeom prst="rect">
            <a:avLst/>
          </a:prstGeom>
        </p:spPr>
        <p:txBody>
          <a:bodyPr wrap="square">
            <a:spAutoFit/>
          </a:bodyPr>
          <a:p>
            <a:pPr marL="54610" lvl="0" indent="0" algn="just" eaLnBrk="0" hangingPunct="0">
              <a:spcBef>
                <a:spcPct val="20000"/>
              </a:spcBef>
              <a:spcAft>
                <a:spcPts val="0"/>
              </a:spcAft>
              <a:buClr>
                <a:schemeClr val="tx1"/>
              </a:buClr>
              <a:buFont typeface="+mj-lt"/>
              <a:buNone/>
            </a:pPr>
            <a:r>
              <a:rPr lang="zh-CN" altLang="en-US" sz="2000" b="1"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文章：</a:t>
            </a:r>
            <a:endParaRPr lang="en-US" altLang="zh-CN" sz="2000" b="1"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endParaRPr>
          </a:p>
          <a:p>
            <a:pPr marL="342900" lvl="0" indent="-288290" algn="just" eaLnBrk="0" hangingPunct="0">
              <a:spcBef>
                <a:spcPct val="20000"/>
              </a:spcBef>
              <a:spcAft>
                <a:spcPts val="0"/>
              </a:spcAft>
              <a:buClr>
                <a:schemeClr val="tx1"/>
              </a:buClr>
              <a:buFont typeface="+mj-lt"/>
              <a:buAutoNum type="arabicPeriod"/>
            </a:pPr>
            <a:r>
              <a:rPr lang="en-US" altLang="zh-CN" sz="2000" b="1" u="sng"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Jiajia Chen, </a:t>
            </a:r>
            <a:r>
              <a:rPr lang="en-US" altLang="zh-CN" sz="200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Ying Xu, Hong Yuan, </a:t>
            </a:r>
            <a:r>
              <a:rPr lang="en-US" altLang="zh-CN" sz="2000" kern="0"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et al</a:t>
            </a:r>
            <a:r>
              <a:rPr lang="en-US" altLang="zh-CN" sz="200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 </a:t>
            </a:r>
            <a:r>
              <a:rPr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A new GNSS spoofing detection method using two antennas</a:t>
            </a:r>
            <a:r>
              <a:rPr lang="en-US" altLang="zh-CN" sz="200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 IEEE Access,2020, 8:110738-110747. IF</a:t>
            </a:r>
            <a:r>
              <a:rPr lang="zh-CN" altLang="en-US" sz="200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a:t>
            </a:r>
            <a:r>
              <a:rPr lang="en-US" altLang="zh-CN" sz="200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3.745 </a:t>
            </a:r>
            <a:endParaRPr lang="zh-CN" altLang="en-US" sz="2000" kern="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marL="342900" lvl="0" indent="-288290" algn="just" eaLnBrk="0" hangingPunct="0">
              <a:spcBef>
                <a:spcPct val="20000"/>
              </a:spcBef>
              <a:spcAft>
                <a:spcPts val="0"/>
              </a:spcAft>
              <a:buClr>
                <a:schemeClr val="tx1"/>
              </a:buClr>
              <a:buFont typeface="+mj-lt"/>
              <a:buAutoNum type="arabicPeriod"/>
            </a:pPr>
            <a:r>
              <a:rPr lang="en-US" altLang="zh-CN" sz="2000" b="1" u="sng"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Jiajia Chen, </a:t>
            </a:r>
            <a:r>
              <a:rPr lang="en-US" altLang="zh-CN" sz="200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Jun Wang, Hong Yuan, Guang Yang, </a:t>
            </a:r>
            <a:r>
              <a:rPr lang="en-US" altLang="zh-CN" sz="2000" kern="0"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et al</a:t>
            </a:r>
            <a:r>
              <a:rPr lang="en-US" altLang="zh-CN" sz="200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 </a:t>
            </a:r>
            <a:r>
              <a:rPr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Performance Analysis of a GNSS Multipath Detection and Mitigation Method with Two Low-cost Antennas in RTK Positioning</a:t>
            </a:r>
            <a:r>
              <a:rPr lang="en-US" altLang="zh-CN" sz="200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 IEEE Sensors Journal,2022, 22(6): 4827-4835. IF</a:t>
            </a:r>
            <a:r>
              <a:rPr lang="zh-CN" altLang="en-US" sz="200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a:t>
            </a:r>
            <a:r>
              <a:rPr lang="en-US" altLang="zh-CN" sz="200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3.073 </a:t>
            </a:r>
            <a:endParaRPr lang="zh-CN" altLang="en-US" sz="2000" kern="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mn-ea"/>
            </a:endParaRPr>
          </a:p>
          <a:p>
            <a:pPr marL="342900" lvl="0" indent="-288290" algn="just" eaLnBrk="0" hangingPunct="0">
              <a:spcBef>
                <a:spcPct val="20000"/>
              </a:spcBef>
              <a:spcAft>
                <a:spcPts val="0"/>
              </a:spcAft>
              <a:buClr>
                <a:schemeClr val="tx1"/>
              </a:buClr>
              <a:buFont typeface="+mj-lt"/>
              <a:buAutoNum type="arabicPeriod"/>
            </a:pPr>
            <a:r>
              <a:rPr lang="zh-CN" altLang="en-US" sz="2000" b="1" u="sng"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陈佳佳</a:t>
            </a:r>
            <a:r>
              <a:rPr lang="en-US" altLang="zh-CN" sz="2000" b="1" u="sng"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 </a:t>
            </a:r>
            <a:r>
              <a:rPr lang="zh-CN" altLang="en-US" sz="200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袁洪</a:t>
            </a:r>
            <a:r>
              <a:rPr lang="en-US" altLang="zh-CN" sz="200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 </a:t>
            </a:r>
            <a:r>
              <a:rPr lang="zh-CN" altLang="en-US" sz="200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徐颖</a:t>
            </a:r>
            <a:r>
              <a:rPr lang="en-US" altLang="zh-CN" sz="200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a:t>
            </a:r>
            <a:r>
              <a:rPr lang="zh-CN" altLang="en-US" sz="200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于丰正</a:t>
            </a:r>
            <a:r>
              <a:rPr lang="en-US" altLang="zh-CN" sz="200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 </a:t>
            </a:r>
            <a:r>
              <a:rPr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使用三天线的联合定姿和欺骗检测方法</a:t>
            </a:r>
            <a:r>
              <a:rPr lang="en-US" altLang="zh-CN" sz="200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 </a:t>
            </a:r>
            <a:r>
              <a:rPr lang="zh-CN" sz="200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北航学报</a:t>
            </a:r>
            <a:r>
              <a:rPr lang="en-US" altLang="zh-CN" sz="200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 EI.</a:t>
            </a:r>
            <a:r>
              <a:rPr lang="zh-CN" altLang="en-US" sz="200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（已录用）</a:t>
            </a:r>
            <a:endParaRPr lang="zh-CN" altLang="en-US" sz="2000" kern="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marL="342900" lvl="0" indent="-288290" algn="just" eaLnBrk="0" hangingPunct="0">
              <a:spcBef>
                <a:spcPct val="20000"/>
              </a:spcBef>
              <a:spcAft>
                <a:spcPts val="0"/>
              </a:spcAft>
              <a:buClr>
                <a:schemeClr val="tx1"/>
              </a:buClr>
              <a:buFont typeface="+mj-lt"/>
              <a:buAutoNum type="arabicPeriod"/>
            </a:pPr>
            <a:r>
              <a:rPr lang="zh-CN" altLang="en-US" sz="2000" b="1" u="sng"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陈佳佳</a:t>
            </a:r>
            <a:r>
              <a:rPr lang="en-US" altLang="zh-CN" sz="2000" b="1" u="sng"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 </a:t>
            </a:r>
            <a:r>
              <a:rPr lang="zh-CN" altLang="en-US" sz="200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袁洪</a:t>
            </a:r>
            <a:r>
              <a:rPr lang="en-US" altLang="zh-CN" sz="200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 </a:t>
            </a:r>
            <a:r>
              <a:rPr lang="zh-CN" altLang="en-US" sz="200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徐颖</a:t>
            </a:r>
            <a:r>
              <a:rPr lang="en-US" altLang="zh-CN" sz="200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a:t>
            </a:r>
            <a:r>
              <a:rPr lang="zh-CN" altLang="en-US" sz="200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袁超</a:t>
            </a:r>
            <a:r>
              <a:rPr lang="en-US" altLang="zh-CN" sz="200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a:t>
            </a:r>
            <a:r>
              <a:rPr lang="zh-CN" altLang="en-US" sz="200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葛建</a:t>
            </a:r>
            <a:r>
              <a:rPr lang="en-US" altLang="zh-CN" sz="200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 基于多变量约束的GNSS瞬时姿态确定方法.</a:t>
            </a:r>
            <a:r>
              <a:rPr lang="zh-CN" sz="200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北航学报</a:t>
            </a:r>
            <a:r>
              <a:rPr lang="en-US" altLang="zh-CN" sz="200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 EI.</a:t>
            </a:r>
            <a:r>
              <a:rPr lang="zh-CN" altLang="en-US" sz="200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（已录用</a:t>
            </a:r>
            <a:r>
              <a:rPr lang="zh-CN" altLang="en-US" sz="200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a:t>
            </a:r>
            <a:endParaRPr lang="zh-CN" altLang="en-US" sz="200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endParaRPr>
          </a:p>
          <a:p>
            <a:pPr marL="342900" lvl="0" indent="-288290" algn="just" eaLnBrk="0" hangingPunct="0">
              <a:spcBef>
                <a:spcPct val="20000"/>
              </a:spcBef>
              <a:spcAft>
                <a:spcPts val="0"/>
              </a:spcAft>
              <a:buClr>
                <a:schemeClr val="tx1"/>
              </a:buClr>
              <a:buFont typeface="+mj-lt"/>
              <a:buAutoNum type="arabicPeriod"/>
            </a:pPr>
            <a:r>
              <a:rPr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Performance analysis of an anti-multipath pointing vector estimation method based on collinearity constraint. </a:t>
            </a:r>
            <a:r>
              <a:rPr lang="zh-CN" altLang="en-US"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待投稿</a:t>
            </a:r>
            <a:endParaRPr lang="en-US" altLang="zh-CN" sz="2000" kern="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marL="54610" lvl="0" indent="0" algn="just" eaLnBrk="0" hangingPunct="0">
              <a:spcBef>
                <a:spcPct val="20000"/>
              </a:spcBef>
              <a:spcAft>
                <a:spcPts val="0"/>
              </a:spcAft>
              <a:buClr>
                <a:schemeClr val="tx1"/>
              </a:buClr>
              <a:buFont typeface="+mj-lt"/>
              <a:buNone/>
            </a:pPr>
            <a:endParaRPr lang="zh-CN" altLang="en-US" sz="2000" kern="0" dirty="0">
              <a:solidFill>
                <a:srgbClr val="000000"/>
              </a:solidFill>
              <a:latin typeface="Times New Roman" panose="02020603050405020304"/>
              <a:ea typeface="楷体" panose="02010609060101010101" pitchFamily="49" charset="-122"/>
              <a:cs typeface="Times New Roman" panose="02020603050405020304"/>
              <a:sym typeface="+mn-ea"/>
            </a:endParaRPr>
          </a:p>
          <a:p>
            <a:pPr marL="54610" lvl="0" indent="0" algn="just" eaLnBrk="0" hangingPunct="0">
              <a:spcBef>
                <a:spcPct val="20000"/>
              </a:spcBef>
              <a:spcAft>
                <a:spcPts val="0"/>
              </a:spcAft>
              <a:buClr>
                <a:schemeClr val="tx1"/>
              </a:buClr>
              <a:buFont typeface="+mj-lt"/>
              <a:buNone/>
            </a:pPr>
            <a:r>
              <a:rPr lang="zh-CN" altLang="en-US" sz="2000" kern="0" dirty="0">
                <a:solidFill>
                  <a:srgbClr val="000000"/>
                </a:solidFill>
                <a:latin typeface="Times New Roman" panose="02020603050405020304"/>
                <a:ea typeface="楷体" panose="02010609060101010101" pitchFamily="49" charset="-122"/>
                <a:cs typeface="Times New Roman" panose="02020603050405020304"/>
                <a:sym typeface="+mn-ea"/>
              </a:rPr>
              <a:t>专利：</a:t>
            </a:r>
            <a:endParaRPr lang="zh-CN" altLang="en-US" sz="2000" kern="0" dirty="0">
              <a:solidFill>
                <a:srgbClr val="000000"/>
              </a:solidFill>
              <a:latin typeface="Times New Roman" panose="02020603050405020304"/>
              <a:ea typeface="楷体" panose="02010609060101010101" pitchFamily="49" charset="-122"/>
              <a:cs typeface="Times New Roman" panose="02020603050405020304"/>
              <a:sym typeface="+mn-ea"/>
            </a:endParaRPr>
          </a:p>
          <a:p>
            <a:pPr marL="340360" lvl="0" indent="-285750" algn="just" eaLnBrk="0" hangingPunct="0">
              <a:spcBef>
                <a:spcPct val="20000"/>
              </a:spcBef>
              <a:spcAft>
                <a:spcPts val="0"/>
              </a:spcAft>
              <a:buClr>
                <a:schemeClr val="tx1"/>
              </a:buClr>
              <a:buFont typeface="Wingdings" panose="05000000000000000000" charset="0"/>
              <a:buChar char="l"/>
            </a:pPr>
            <a:r>
              <a:rPr lang="en-US" altLang="zh-CN" sz="2000" kern="0" dirty="0">
                <a:solidFill>
                  <a:srgbClr val="000000"/>
                </a:solidFill>
                <a:latin typeface="Times New Roman" panose="02020603050405020304"/>
                <a:ea typeface="楷体" panose="02010609060101010101" pitchFamily="49" charset="-122"/>
                <a:cs typeface="Times New Roman" panose="02020603050405020304"/>
                <a:sym typeface="+mn-ea"/>
              </a:rPr>
              <a:t>一种利用双天线的 GNSS 欺骗检测方法及系统，申请号：202010373752.8。第一发明人。</a:t>
            </a:r>
            <a:endParaRPr lang="en-US" altLang="zh-CN" sz="2000" kern="0" dirty="0">
              <a:solidFill>
                <a:srgbClr val="000000"/>
              </a:solidFill>
              <a:latin typeface="Times New Roman" panose="02020603050405020304"/>
              <a:ea typeface="楷体" panose="02010609060101010101" pitchFamily="49" charset="-122"/>
              <a:cs typeface="Times New Roman" panose="02020603050405020304"/>
              <a:sym typeface="+mn-ea"/>
            </a:endParaRPr>
          </a:p>
          <a:p>
            <a:pPr marL="340360" lvl="0" indent="-285750" algn="just" eaLnBrk="0" hangingPunct="0">
              <a:spcBef>
                <a:spcPct val="20000"/>
              </a:spcBef>
              <a:spcAft>
                <a:spcPts val="0"/>
              </a:spcAft>
              <a:buClr>
                <a:schemeClr val="tx1"/>
              </a:buClr>
              <a:buFont typeface="Wingdings" panose="05000000000000000000" charset="0"/>
              <a:buChar char="l"/>
            </a:pPr>
            <a:r>
              <a:rPr lang="en-US" altLang="zh-CN" sz="2000" kern="0" dirty="0">
                <a:solidFill>
                  <a:srgbClr val="000000"/>
                </a:solidFill>
                <a:latin typeface="Times New Roman" panose="02020603050405020304"/>
                <a:ea typeface="楷体" panose="02010609060101010101" pitchFamily="49" charset="-122"/>
                <a:cs typeface="Times New Roman" panose="02020603050405020304"/>
                <a:sym typeface="+mn-ea"/>
              </a:rPr>
              <a:t>使用双天线的多径检测和抑制方法及系统，申请号：202010373758.5。第一发明人。</a:t>
            </a:r>
            <a:endParaRPr lang="zh-CN" altLang="en-US" kern="0" dirty="0">
              <a:solidFill>
                <a:srgbClr val="FF0000"/>
              </a:solidFill>
              <a:latin typeface="Times New Roman" panose="02020603050405020304"/>
              <a:ea typeface="楷体" panose="02010609060101010101" pitchFamily="49" charset="-122"/>
              <a:cs typeface="Times New Roman" panose="02020603050405020304"/>
            </a:endParaRPr>
          </a:p>
        </p:txBody>
      </p:sp>
      <p:sp>
        <p:nvSpPr>
          <p:cNvPr id="3" name="标题 1"/>
          <p:cNvSpPr txBox="1"/>
          <p:nvPr/>
        </p:nvSpPr>
        <p:spPr>
          <a:xfrm>
            <a:off x="1198880" y="116840"/>
            <a:ext cx="4070985" cy="50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smtClean="0">
                <a:solidFill>
                  <a:schemeClr val="tx1"/>
                </a:solidFill>
                <a:latin typeface="黑体" panose="02010609060101010101" pitchFamily="49" charset="-122"/>
                <a:ea typeface="黑体" panose="02010609060101010101" pitchFamily="49" charset="-122"/>
              </a:rPr>
              <a:t>三、成果总结</a:t>
            </a:r>
            <a:endParaRPr lang="zh-CN" altLang="en-US" sz="3200" b="1" dirty="0" smtClean="0">
              <a:solidFill>
                <a:schemeClr val="tx1"/>
              </a:solidFill>
              <a:latin typeface="黑体" panose="02010609060101010101" pitchFamily="49" charset="-122"/>
              <a:ea typeface="黑体" panose="02010609060101010101" pitchFamily="49" charset="-122"/>
            </a:endParaRPr>
          </a:p>
        </p:txBody>
      </p:sp>
      <p:sp>
        <p:nvSpPr>
          <p:cNvPr id="15" name="文本框 14"/>
          <p:cNvSpPr txBox="1"/>
          <p:nvPr/>
        </p:nvSpPr>
        <p:spPr>
          <a:xfrm>
            <a:off x="334645" y="836930"/>
            <a:ext cx="11763375" cy="460375"/>
          </a:xfrm>
          <a:prstGeom prst="rect">
            <a:avLst/>
          </a:prstGeom>
          <a:noFill/>
        </p:spPr>
        <p:txBody>
          <a:bodyPr wrap="square" rtlCol="0">
            <a:spAutoFit/>
          </a:bodyPr>
          <a:p>
            <a:r>
              <a:rPr lang="en-US" altLang="zh-CN"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、科研成果</a:t>
            </a:r>
            <a:endPar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advClick="0"/>
    </mc:Choice>
    <mc:Fallback>
      <p:transition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630680" y="1485265"/>
            <a:ext cx="8482965" cy="5224145"/>
          </a:xfrm>
          <a:prstGeom prst="rect">
            <a:avLst/>
          </a:prstGeom>
        </p:spPr>
        <p:txBody>
          <a:bodyPr wrap="square">
            <a:spAutoFit/>
          </a:bodyPr>
          <a:p>
            <a:pPr marL="54610" lvl="0" indent="0" algn="just" eaLnBrk="0" hangingPunct="0">
              <a:lnSpc>
                <a:spcPct val="150000"/>
              </a:lnSpc>
              <a:spcBef>
                <a:spcPct val="20000"/>
              </a:spcBef>
              <a:spcAft>
                <a:spcPts val="0"/>
              </a:spcAft>
              <a:buClr>
                <a:schemeClr val="tx1"/>
              </a:buClr>
              <a:buFont typeface="+mj-lt"/>
              <a:buNone/>
            </a:pPr>
            <a:r>
              <a:rPr lang="zh-CN" altLang="en-US" sz="2400" b="1"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2020年中国科学院空天信息创新研究院一等学业奖学金；</a:t>
            </a:r>
            <a:endParaRPr lang="zh-CN" altLang="en-US" sz="2400" b="1"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endParaRPr>
          </a:p>
          <a:p>
            <a:pPr marL="54610" lvl="0" indent="0" algn="just" eaLnBrk="0" hangingPunct="0">
              <a:lnSpc>
                <a:spcPct val="150000"/>
              </a:lnSpc>
              <a:spcBef>
                <a:spcPct val="20000"/>
              </a:spcBef>
              <a:spcAft>
                <a:spcPts val="0"/>
              </a:spcAft>
              <a:buClr>
                <a:schemeClr val="tx1"/>
              </a:buClr>
              <a:buFont typeface="+mj-lt"/>
              <a:buNone/>
            </a:pPr>
            <a:r>
              <a:rPr lang="zh-CN" altLang="en-US" sz="2400" b="1"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2020年，作为“高精度北斗导航定位接收机”项目主要参与者，获“国科大杯”创新创业大赛二等奖；</a:t>
            </a:r>
            <a:endParaRPr lang="zh-CN" altLang="en-US" sz="2400" b="1"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endParaRPr>
          </a:p>
          <a:p>
            <a:pPr marL="54610" lvl="0" indent="0" algn="just" eaLnBrk="0" hangingPunct="0">
              <a:lnSpc>
                <a:spcPct val="150000"/>
              </a:lnSpc>
              <a:spcBef>
                <a:spcPct val="20000"/>
              </a:spcBef>
              <a:spcAft>
                <a:spcPts val="0"/>
              </a:spcAft>
              <a:buClr>
                <a:schemeClr val="tx1"/>
              </a:buClr>
              <a:buFont typeface="+mj-lt"/>
              <a:buNone/>
            </a:pPr>
            <a:r>
              <a:rPr lang="zh-CN" altLang="en-US" sz="2400" b="1"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2021年中国科学院空天信息创新研究院优秀研究生奖学金；</a:t>
            </a:r>
            <a:endParaRPr lang="zh-CN" altLang="en-US" sz="2400" b="1"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endParaRPr>
          </a:p>
          <a:p>
            <a:pPr marL="54610" lvl="0" indent="0" algn="just" eaLnBrk="0" hangingPunct="0">
              <a:lnSpc>
                <a:spcPct val="150000"/>
              </a:lnSpc>
              <a:spcBef>
                <a:spcPct val="20000"/>
              </a:spcBef>
              <a:spcAft>
                <a:spcPts val="0"/>
              </a:spcAft>
              <a:buClr>
                <a:schemeClr val="tx1"/>
              </a:buClr>
              <a:buFont typeface="+mj-lt"/>
              <a:buNone/>
            </a:pPr>
            <a:r>
              <a:rPr lang="zh-CN" altLang="en-US" sz="2400" b="1"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2021年中国科学院空天信息创新研究院特等学业奖学金；</a:t>
            </a:r>
            <a:endParaRPr lang="zh-CN" altLang="en-US" sz="2400" b="1"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endParaRPr>
          </a:p>
          <a:p>
            <a:pPr marL="54610" lvl="0" indent="0" algn="just" eaLnBrk="0" hangingPunct="0">
              <a:lnSpc>
                <a:spcPct val="150000"/>
              </a:lnSpc>
              <a:spcBef>
                <a:spcPct val="20000"/>
              </a:spcBef>
              <a:spcAft>
                <a:spcPts val="0"/>
              </a:spcAft>
              <a:buClr>
                <a:schemeClr val="tx1"/>
              </a:buClr>
              <a:buFont typeface="+mj-lt"/>
              <a:buNone/>
            </a:pPr>
            <a:r>
              <a:rPr lang="zh-CN" altLang="en-US" sz="2400" b="1"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2021年中国科学院空天信息创新研究院优秀共产党员。</a:t>
            </a:r>
            <a:endParaRPr lang="zh-CN" altLang="en-US" sz="2400" b="1"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endParaRPr>
          </a:p>
          <a:p>
            <a:pPr marL="54610" lvl="0" indent="0" algn="just" eaLnBrk="0" hangingPunct="0">
              <a:lnSpc>
                <a:spcPct val="150000"/>
              </a:lnSpc>
              <a:spcBef>
                <a:spcPct val="20000"/>
              </a:spcBef>
              <a:spcAft>
                <a:spcPts val="0"/>
              </a:spcAft>
              <a:buClr>
                <a:schemeClr val="tx1"/>
              </a:buClr>
              <a:buFont typeface="+mj-lt"/>
              <a:buNone/>
            </a:pPr>
            <a:r>
              <a:rPr lang="en-US" altLang="zh-CN" sz="2400" b="1"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2022</a:t>
            </a:r>
            <a:r>
              <a:rPr lang="zh-CN" altLang="en-US" sz="2400" b="1"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年担任</a:t>
            </a:r>
            <a:r>
              <a:rPr lang="en-US" altLang="zh-CN" sz="2400" b="1"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IEEE </a:t>
            </a:r>
            <a:r>
              <a:rPr lang="zh-CN" altLang="en-US" sz="2400" b="1"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Transactions on Intelligent Transportation Systems</a:t>
            </a:r>
            <a:r>
              <a:rPr lang="en-US" altLang="zh-CN" sz="2400" b="1"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 (</a:t>
            </a:r>
            <a:r>
              <a:rPr lang="zh-CN" altLang="en-US" sz="2400" b="1"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T-ITS</a:t>
            </a:r>
            <a:r>
              <a:rPr lang="en-US" altLang="zh-CN" sz="2400" b="1"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 </a:t>
            </a:r>
            <a:r>
              <a:rPr lang="zh-CN" altLang="en-US" sz="2400" b="1"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mn-ea"/>
              </a:rPr>
              <a:t>期刊审稿人。</a:t>
            </a:r>
            <a:endParaRPr lang="zh-CN" altLang="en-US" kern="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marL="342900" lvl="0" indent="-288290" algn="just" eaLnBrk="0" hangingPunct="0">
              <a:spcBef>
                <a:spcPct val="20000"/>
              </a:spcBef>
              <a:spcAft>
                <a:spcPts val="0"/>
              </a:spcAft>
              <a:buClr>
                <a:schemeClr val="tx1"/>
              </a:buClr>
              <a:buFont typeface="+mj-lt"/>
              <a:buAutoNum type="arabicPeriod"/>
            </a:pPr>
            <a:endParaRPr lang="zh-CN" altLang="en-US" kern="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标题 1"/>
          <p:cNvSpPr txBox="1"/>
          <p:nvPr/>
        </p:nvSpPr>
        <p:spPr>
          <a:xfrm>
            <a:off x="1198880" y="116840"/>
            <a:ext cx="4070985" cy="50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smtClean="0">
                <a:solidFill>
                  <a:schemeClr val="tx1"/>
                </a:solidFill>
                <a:latin typeface="黑体" panose="02010609060101010101" pitchFamily="49" charset="-122"/>
                <a:ea typeface="黑体" panose="02010609060101010101" pitchFamily="49" charset="-122"/>
              </a:rPr>
              <a:t>三、成果总结</a:t>
            </a:r>
            <a:endParaRPr lang="zh-CN" altLang="en-US" sz="3200" b="1" dirty="0" smtClean="0">
              <a:solidFill>
                <a:schemeClr val="tx1"/>
              </a:solidFill>
              <a:latin typeface="黑体" panose="02010609060101010101" pitchFamily="49" charset="-122"/>
              <a:ea typeface="黑体" panose="02010609060101010101" pitchFamily="49" charset="-122"/>
            </a:endParaRPr>
          </a:p>
        </p:txBody>
      </p:sp>
      <p:sp>
        <p:nvSpPr>
          <p:cNvPr id="15" name="文本框 14"/>
          <p:cNvSpPr txBox="1"/>
          <p:nvPr/>
        </p:nvSpPr>
        <p:spPr>
          <a:xfrm>
            <a:off x="334645" y="908685"/>
            <a:ext cx="11763375" cy="460375"/>
          </a:xfrm>
          <a:prstGeom prst="rect">
            <a:avLst/>
          </a:prstGeom>
          <a:noFill/>
        </p:spPr>
        <p:txBody>
          <a:bodyPr wrap="square" rtlCol="0">
            <a:spAutoFit/>
          </a:bodyPr>
          <a:p>
            <a:r>
              <a:rPr lang="en-US" altLang="zh-CN"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、所获荣誉</a:t>
            </a:r>
            <a:endPar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advClick="0"/>
    </mc:Choice>
    <mc:Fallback>
      <p:transition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228090" y="1203960"/>
            <a:ext cx="9605010" cy="700405"/>
          </a:xfrm>
          <a:prstGeom prst="rect">
            <a:avLst/>
          </a:prstGeom>
        </p:spPr>
        <p:txBody>
          <a:bodyPr wrap="square">
            <a:spAutoFit/>
          </a:bodyPr>
          <a:p>
            <a:pPr marL="54610" lvl="0" indent="0" algn="just" eaLnBrk="0" hangingPunct="0">
              <a:spcBef>
                <a:spcPct val="20000"/>
              </a:spcBef>
              <a:spcAft>
                <a:spcPts val="0"/>
              </a:spcAft>
              <a:buClr>
                <a:schemeClr val="tx1"/>
              </a:buClr>
              <a:buFont typeface="+mj-lt"/>
              <a:buNone/>
            </a:pPr>
            <a:endParaRPr lang="zh-CN" altLang="en-US" kern="0" dirty="0">
              <a:solidFill>
                <a:srgbClr val="FF0000"/>
              </a:solidFill>
              <a:latin typeface="Times New Roman" panose="02020603050405020304"/>
              <a:ea typeface="楷体" panose="02010609060101010101" pitchFamily="49" charset="-122"/>
              <a:cs typeface="Times New Roman" panose="02020603050405020304"/>
            </a:endParaRPr>
          </a:p>
          <a:p>
            <a:pPr marL="342900" lvl="0" indent="-288290" algn="just" eaLnBrk="0" hangingPunct="0">
              <a:spcBef>
                <a:spcPct val="20000"/>
              </a:spcBef>
              <a:spcAft>
                <a:spcPts val="0"/>
              </a:spcAft>
              <a:buClr>
                <a:schemeClr val="tx1"/>
              </a:buClr>
              <a:buFont typeface="+mj-lt"/>
              <a:buAutoNum type="arabicPeriod"/>
            </a:pPr>
            <a:endParaRPr lang="zh-CN" altLang="en-US" kern="0" dirty="0">
              <a:solidFill>
                <a:srgbClr val="FF0000"/>
              </a:solidFill>
              <a:latin typeface="Times New Roman" panose="02020603050405020304"/>
              <a:ea typeface="楷体" panose="02010609060101010101" pitchFamily="49" charset="-122"/>
              <a:cs typeface="Times New Roman" panose="02020603050405020304"/>
            </a:endParaRPr>
          </a:p>
        </p:txBody>
      </p:sp>
      <p:graphicFrame>
        <p:nvGraphicFramePr>
          <p:cNvPr id="3" name="表格 2"/>
          <p:cNvGraphicFramePr/>
          <p:nvPr>
            <p:custDataLst>
              <p:tags r:id="rId1"/>
            </p:custDataLst>
          </p:nvPr>
        </p:nvGraphicFramePr>
        <p:xfrm>
          <a:off x="1828800" y="2476500"/>
          <a:ext cx="8531860" cy="2407920"/>
        </p:xfrm>
        <a:graphic>
          <a:graphicData uri="http://schemas.openxmlformats.org/drawingml/2006/table">
            <a:tbl>
              <a:tblPr firstRow="1" bandRow="1">
                <a:tableStyleId>{F5AB1C69-6EDB-4FF4-983F-18BD219EF322}</a:tableStyleId>
              </a:tblPr>
              <a:tblGrid>
                <a:gridCol w="3153410"/>
                <a:gridCol w="5378450"/>
              </a:tblGrid>
              <a:tr h="381000">
                <a:tc gridSpan="2">
                  <a:txBody>
                    <a:bodyPr/>
                    <a:p>
                      <a:pPr algn="ctr">
                        <a:buNone/>
                      </a:pPr>
                      <a:r>
                        <a:rPr lang="zh-CN" altLang="en-US"/>
                        <a:t>专家一意见</a:t>
                      </a:r>
                      <a:endParaRPr lang="zh-CN" altLang="en-US"/>
                    </a:p>
                  </a:txBody>
                  <a:tcPr/>
                </a:tc>
                <a:tc hMerge="1">
                  <a:tcPr/>
                </a:tc>
              </a:tr>
              <a:tr h="381000">
                <a:tc>
                  <a:txBody>
                    <a:bodyPr/>
                    <a:p>
                      <a:pPr algn="ctr">
                        <a:buNone/>
                      </a:pPr>
                      <a:r>
                        <a:rPr lang="zh-CN" altLang="en-US"/>
                        <a:t>问题一</a:t>
                      </a:r>
                      <a:endParaRPr lang="zh-CN" altLang="en-US"/>
                    </a:p>
                  </a:txBody>
                  <a:tcPr/>
                </a:tc>
                <a:tc>
                  <a:txBody>
                    <a:bodyPr/>
                    <a:p>
                      <a:pPr>
                        <a:buNone/>
                      </a:pPr>
                      <a:r>
                        <a:rPr lang="zh-CN" altLang="en-US"/>
                        <a:t>双天线法实时性不好，只适用事后处理，并且双天线阵存在固有缺陷。</a:t>
                      </a:r>
                      <a:endParaRPr lang="zh-CN" altLang="en-US"/>
                    </a:p>
                  </a:txBody>
                  <a:tcPr/>
                </a:tc>
              </a:tr>
              <a:tr h="365760">
                <a:tc>
                  <a:txBody>
                    <a:bodyPr/>
                    <a:p>
                      <a:pPr algn="ctr">
                        <a:buNone/>
                      </a:pPr>
                      <a:r>
                        <a:rPr lang="zh-CN" altLang="en-US"/>
                        <a:t>问题二</a:t>
                      </a:r>
                      <a:endParaRPr lang="zh-CN" altLang="en-US"/>
                    </a:p>
                  </a:txBody>
                  <a:tcPr/>
                </a:tc>
                <a:tc>
                  <a:txBody>
                    <a:bodyPr/>
                    <a:p>
                      <a:pPr>
                        <a:buNone/>
                      </a:pPr>
                      <a:r>
                        <a:rPr lang="zh-CN" altLang="en-US"/>
                        <a:t>如何放置收发天线？如何实现收发隔离？</a:t>
                      </a:r>
                      <a:endParaRPr lang="zh-CN" altLang="en-US"/>
                    </a:p>
                  </a:txBody>
                  <a:tcPr/>
                </a:tc>
              </a:tr>
              <a:tr h="381000">
                <a:tc>
                  <a:txBody>
                    <a:bodyPr/>
                    <a:p>
                      <a:pPr algn="ctr" fontAlgn="ctr">
                        <a:buNone/>
                      </a:pPr>
                      <a:r>
                        <a:rPr lang="zh-CN" altLang="en-US"/>
                        <a:t>问题三</a:t>
                      </a:r>
                      <a:endParaRPr lang="zh-CN" altLang="en-US"/>
                    </a:p>
                  </a:txBody>
                  <a:tcPr/>
                </a:tc>
                <a:tc>
                  <a:txBody>
                    <a:bodyPr/>
                    <a:p>
                      <a:pPr>
                        <a:buNone/>
                      </a:pPr>
                      <a:r>
                        <a:rPr lang="zh-CN" altLang="en-US"/>
                        <a:t>如何鉴别是多径还是卫星电波传播路径远、电离层误差大等其它原因导致的误差？</a:t>
                      </a:r>
                      <a:endParaRPr lang="zh-CN" altLang="en-US"/>
                    </a:p>
                  </a:txBody>
                  <a:tcPr/>
                </a:tc>
              </a:tr>
              <a:tr h="381000">
                <a:tc>
                  <a:txBody>
                    <a:bodyPr/>
                    <a:p>
                      <a:pPr algn="ctr">
                        <a:buNone/>
                      </a:pPr>
                      <a:r>
                        <a:rPr lang="zh-CN" altLang="en-US"/>
                        <a:t>问题四</a:t>
                      </a:r>
                      <a:endParaRPr lang="zh-CN" altLang="en-US"/>
                    </a:p>
                  </a:txBody>
                  <a:tcPr/>
                </a:tc>
                <a:tc>
                  <a:txBody>
                    <a:bodyPr/>
                    <a:p>
                      <a:pPr>
                        <a:buNone/>
                      </a:pPr>
                      <a:r>
                        <a:rPr lang="zh-CN" altLang="en-US" sz="1800">
                          <a:sym typeface="+mn-ea"/>
                        </a:rPr>
                        <a:t>如何鉴别接收机被欺骗了还是存在一个干扰的问题？</a:t>
                      </a:r>
                      <a:endParaRPr lang="zh-CN" altLang="en-US"/>
                    </a:p>
                  </a:txBody>
                  <a:tcPr/>
                </a:tc>
              </a:tr>
            </a:tbl>
          </a:graphicData>
        </a:graphic>
      </p:graphicFrame>
      <p:sp>
        <p:nvSpPr>
          <p:cNvPr id="2" name="标题 1"/>
          <p:cNvSpPr txBox="1"/>
          <p:nvPr/>
        </p:nvSpPr>
        <p:spPr>
          <a:xfrm>
            <a:off x="1198880" y="116840"/>
            <a:ext cx="4070985" cy="50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smtClean="0">
                <a:solidFill>
                  <a:schemeClr val="tx1"/>
                </a:solidFill>
                <a:latin typeface="黑体" panose="02010609060101010101" pitchFamily="49" charset="-122"/>
                <a:ea typeface="黑体" panose="02010609060101010101" pitchFamily="49" charset="-122"/>
              </a:rPr>
              <a:t>四、修改说明</a:t>
            </a:r>
            <a:endParaRPr lang="zh-CN" altLang="en-US" sz="3200" b="1" dirty="0" smtClean="0">
              <a:solidFill>
                <a:schemeClr val="tx1"/>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500" advClick="0"/>
    </mc:Choice>
    <mc:Fallback>
      <p:transition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 name="表格 2"/>
          <p:cNvGraphicFramePr/>
          <p:nvPr>
            <p:custDataLst>
              <p:tags r:id="rId1"/>
            </p:custDataLst>
          </p:nvPr>
        </p:nvGraphicFramePr>
        <p:xfrm>
          <a:off x="1828800" y="1041400"/>
          <a:ext cx="8532495" cy="1905000"/>
        </p:xfrm>
        <a:graphic>
          <a:graphicData uri="http://schemas.openxmlformats.org/drawingml/2006/table">
            <a:tbl>
              <a:tblPr firstRow="1" bandRow="1">
                <a:tableStyleId>{F5AB1C69-6EDB-4FF4-983F-18BD219EF322}</a:tableStyleId>
              </a:tblPr>
              <a:tblGrid>
                <a:gridCol w="3153410"/>
                <a:gridCol w="5378450"/>
              </a:tblGrid>
              <a:tr h="381000">
                <a:tc gridSpan="2">
                  <a:txBody>
                    <a:bodyPr/>
                    <a:p>
                      <a:pPr algn="ctr">
                        <a:buNone/>
                      </a:pPr>
                      <a:r>
                        <a:rPr lang="zh-CN" altLang="en-US"/>
                        <a:t>专家二意见</a:t>
                      </a:r>
                      <a:endParaRPr lang="zh-CN" altLang="en-US"/>
                    </a:p>
                  </a:txBody>
                  <a:tcPr/>
                </a:tc>
                <a:tc hMerge="1">
                  <a:tcPr/>
                </a:tc>
              </a:tr>
              <a:tr h="381000">
                <a:tc>
                  <a:txBody>
                    <a:bodyPr/>
                    <a:p>
                      <a:pPr algn="ctr">
                        <a:buNone/>
                      </a:pPr>
                      <a:r>
                        <a:rPr lang="zh-CN" altLang="en-US"/>
                        <a:t>问题</a:t>
                      </a:r>
                      <a:endParaRPr lang="zh-CN" altLang="en-US"/>
                    </a:p>
                  </a:txBody>
                  <a:tcPr/>
                </a:tc>
                <a:tc>
                  <a:txBody>
                    <a:bodyPr/>
                    <a:p>
                      <a:pPr>
                        <a:buNone/>
                      </a:pPr>
                      <a:r>
                        <a:rPr lang="zh-CN" altLang="en-US"/>
                        <a:t>格式方面问题的意见</a:t>
                      </a:r>
                      <a:endParaRPr lang="zh-CN" altLang="en-US"/>
                    </a:p>
                  </a:txBody>
                  <a:tcPr/>
                </a:tc>
              </a:tr>
            </a:tbl>
          </a:graphicData>
        </a:graphic>
      </p:graphicFrame>
      <p:graphicFrame>
        <p:nvGraphicFramePr>
          <p:cNvPr id="2" name="表格 1"/>
          <p:cNvGraphicFramePr/>
          <p:nvPr>
            <p:custDataLst>
              <p:tags r:id="rId2"/>
            </p:custDataLst>
          </p:nvPr>
        </p:nvGraphicFramePr>
        <p:xfrm>
          <a:off x="1846580" y="2282825"/>
          <a:ext cx="8531860" cy="1143000"/>
        </p:xfrm>
        <a:graphic>
          <a:graphicData uri="http://schemas.openxmlformats.org/drawingml/2006/table">
            <a:tbl>
              <a:tblPr firstRow="1" bandRow="1">
                <a:tableStyleId>{F5AB1C69-6EDB-4FF4-983F-18BD219EF322}</a:tableStyleId>
              </a:tblPr>
              <a:tblGrid>
                <a:gridCol w="3153410"/>
                <a:gridCol w="5378450"/>
              </a:tblGrid>
              <a:tr h="381000">
                <a:tc gridSpan="2">
                  <a:txBody>
                    <a:bodyPr/>
                    <a:p>
                      <a:pPr algn="ctr">
                        <a:buNone/>
                      </a:pPr>
                      <a:r>
                        <a:rPr lang="zh-CN" altLang="en-US"/>
                        <a:t>专家三意见</a:t>
                      </a:r>
                      <a:endParaRPr lang="zh-CN" altLang="en-US"/>
                    </a:p>
                  </a:txBody>
                  <a:tcPr/>
                </a:tc>
                <a:tc hMerge="1">
                  <a:tcPr/>
                </a:tc>
              </a:tr>
              <a:tr h="381000">
                <a:tc>
                  <a:txBody>
                    <a:bodyPr/>
                    <a:p>
                      <a:pPr algn="ctr">
                        <a:buNone/>
                      </a:pPr>
                      <a:r>
                        <a:rPr lang="zh-CN" altLang="en-US"/>
                        <a:t>问题一</a:t>
                      </a:r>
                      <a:endParaRPr lang="zh-CN" altLang="en-US"/>
                    </a:p>
                  </a:txBody>
                  <a:tcPr/>
                </a:tc>
                <a:tc>
                  <a:txBody>
                    <a:bodyPr/>
                    <a:p>
                      <a:pPr>
                        <a:buNone/>
                      </a:pPr>
                      <a:r>
                        <a:rPr lang="zh-CN" altLang="en-US"/>
                        <a:t>参考文献不足，不够全面</a:t>
                      </a:r>
                      <a:endParaRPr lang="zh-CN" altLang="en-US"/>
                    </a:p>
                  </a:txBody>
                  <a:tcPr/>
                </a:tc>
              </a:tr>
              <a:tr h="381000">
                <a:tc>
                  <a:txBody>
                    <a:bodyPr/>
                    <a:p>
                      <a:pPr algn="ctr">
                        <a:buNone/>
                      </a:pPr>
                      <a:r>
                        <a:rPr lang="zh-CN" altLang="en-US"/>
                        <a:t>问题二</a:t>
                      </a:r>
                      <a:endParaRPr lang="zh-CN" altLang="en-US"/>
                    </a:p>
                  </a:txBody>
                  <a:tcPr/>
                </a:tc>
                <a:tc>
                  <a:txBody>
                    <a:bodyPr/>
                    <a:p>
                      <a:pPr>
                        <a:buNone/>
                      </a:pPr>
                      <a:r>
                        <a:rPr lang="zh-CN" altLang="en-US"/>
                        <a:t>与现有方法比较不足</a:t>
                      </a:r>
                      <a:endParaRPr lang="zh-CN" altLang="en-US"/>
                    </a:p>
                  </a:txBody>
                  <a:tcPr/>
                </a:tc>
              </a:tr>
            </a:tbl>
          </a:graphicData>
        </a:graphic>
      </p:graphicFrame>
      <p:graphicFrame>
        <p:nvGraphicFramePr>
          <p:cNvPr id="4" name="表格 3"/>
          <p:cNvGraphicFramePr/>
          <p:nvPr>
            <p:custDataLst>
              <p:tags r:id="rId3"/>
            </p:custDataLst>
          </p:nvPr>
        </p:nvGraphicFramePr>
        <p:xfrm>
          <a:off x="1812290" y="3895090"/>
          <a:ext cx="8532495" cy="1905000"/>
        </p:xfrm>
        <a:graphic>
          <a:graphicData uri="http://schemas.openxmlformats.org/drawingml/2006/table">
            <a:tbl>
              <a:tblPr firstRow="1" bandRow="1">
                <a:tableStyleId>{F5AB1C69-6EDB-4FF4-983F-18BD219EF322}</a:tableStyleId>
              </a:tblPr>
              <a:tblGrid>
                <a:gridCol w="3153410"/>
                <a:gridCol w="5378450"/>
              </a:tblGrid>
              <a:tr h="381000">
                <a:tc gridSpan="2">
                  <a:txBody>
                    <a:bodyPr/>
                    <a:p>
                      <a:pPr algn="ctr">
                        <a:buNone/>
                      </a:pPr>
                      <a:r>
                        <a:rPr lang="zh-CN" altLang="en-US"/>
                        <a:t>专家四意见</a:t>
                      </a:r>
                      <a:endParaRPr lang="zh-CN" altLang="en-US"/>
                    </a:p>
                  </a:txBody>
                  <a:tcPr/>
                </a:tc>
                <a:tc hMerge="1">
                  <a:tcPr/>
                </a:tc>
              </a:tr>
              <a:tr h="381000">
                <a:tc>
                  <a:txBody>
                    <a:bodyPr/>
                    <a:p>
                      <a:pPr algn="ctr">
                        <a:buNone/>
                      </a:pPr>
                      <a:r>
                        <a:rPr lang="zh-CN" altLang="en-US"/>
                        <a:t>问题一</a:t>
                      </a:r>
                      <a:endParaRPr lang="zh-CN" altLang="en-US"/>
                    </a:p>
                  </a:txBody>
                  <a:tcPr/>
                </a:tc>
                <a:tc>
                  <a:txBody>
                    <a:bodyPr/>
                    <a:p>
                      <a:pPr>
                        <a:buNone/>
                      </a:pPr>
                      <a:r>
                        <a:rPr lang="zh-CN" altLang="en-US"/>
                        <a:t>关键词太宽泛</a:t>
                      </a:r>
                      <a:endParaRPr lang="zh-CN" altLang="en-US"/>
                    </a:p>
                  </a:txBody>
                  <a:tcPr/>
                </a:tc>
              </a:tr>
            </a:tbl>
          </a:graphicData>
        </a:graphic>
      </p:graphicFrame>
      <p:graphicFrame>
        <p:nvGraphicFramePr>
          <p:cNvPr id="5" name="表格 4"/>
          <p:cNvGraphicFramePr/>
          <p:nvPr>
            <p:custDataLst>
              <p:tags r:id="rId4"/>
            </p:custDataLst>
          </p:nvPr>
        </p:nvGraphicFramePr>
        <p:xfrm>
          <a:off x="1795780" y="5241925"/>
          <a:ext cx="8532495" cy="1905000"/>
        </p:xfrm>
        <a:graphic>
          <a:graphicData uri="http://schemas.openxmlformats.org/drawingml/2006/table">
            <a:tbl>
              <a:tblPr firstRow="1" bandRow="1">
                <a:tableStyleId>{F5AB1C69-6EDB-4FF4-983F-18BD219EF322}</a:tableStyleId>
              </a:tblPr>
              <a:tblGrid>
                <a:gridCol w="3153410"/>
                <a:gridCol w="5378450"/>
              </a:tblGrid>
              <a:tr h="381000">
                <a:tc gridSpan="2">
                  <a:txBody>
                    <a:bodyPr/>
                    <a:p>
                      <a:pPr algn="ctr">
                        <a:buNone/>
                      </a:pPr>
                      <a:r>
                        <a:rPr lang="zh-CN" altLang="en-US"/>
                        <a:t>专家五意见</a:t>
                      </a:r>
                      <a:endParaRPr lang="zh-CN" altLang="en-US"/>
                    </a:p>
                  </a:txBody>
                  <a:tcPr/>
                </a:tc>
                <a:tc hMerge="1">
                  <a:tcPr/>
                </a:tc>
              </a:tr>
              <a:tr h="381000">
                <a:tc>
                  <a:txBody>
                    <a:bodyPr/>
                    <a:p>
                      <a:pPr algn="ctr">
                        <a:buNone/>
                      </a:pPr>
                      <a:r>
                        <a:rPr lang="zh-CN" altLang="en-US"/>
                        <a:t>问题一</a:t>
                      </a:r>
                      <a:endParaRPr lang="zh-CN" altLang="en-US"/>
                    </a:p>
                  </a:txBody>
                  <a:tcPr/>
                </a:tc>
                <a:tc>
                  <a:txBody>
                    <a:bodyPr/>
                    <a:p>
                      <a:pPr>
                        <a:buNone/>
                      </a:pPr>
                      <a:r>
                        <a:rPr lang="zh-CN" altLang="en-US"/>
                        <a:t>语句叙述不清楚，表述不明确</a:t>
                      </a:r>
                      <a:endParaRPr lang="zh-CN" altLang="en-US"/>
                    </a:p>
                  </a:txBody>
                  <a:tcPr/>
                </a:tc>
              </a:tr>
            </a:tbl>
          </a:graphicData>
        </a:graphic>
      </p:graphicFrame>
      <p:sp>
        <p:nvSpPr>
          <p:cNvPr id="6" name="标题 1"/>
          <p:cNvSpPr txBox="1"/>
          <p:nvPr/>
        </p:nvSpPr>
        <p:spPr>
          <a:xfrm>
            <a:off x="1198880" y="116840"/>
            <a:ext cx="4070985" cy="50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smtClean="0">
                <a:solidFill>
                  <a:schemeClr val="tx1"/>
                </a:solidFill>
                <a:latin typeface="黑体" panose="02010609060101010101" pitchFamily="49" charset="-122"/>
                <a:ea typeface="黑体" panose="02010609060101010101" pitchFamily="49" charset="-122"/>
              </a:rPr>
              <a:t>四、修改说明</a:t>
            </a:r>
            <a:endParaRPr lang="zh-CN" altLang="en-US" sz="3200" b="1" dirty="0" smtClean="0">
              <a:solidFill>
                <a:schemeClr val="tx1"/>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500" advClick="0"/>
    </mc:Choice>
    <mc:Fallback>
      <p:transition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55" y="-317"/>
            <a:ext cx="12190413" cy="685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接连接符 2"/>
          <p:cNvCxnSpPr/>
          <p:nvPr/>
        </p:nvCxnSpPr>
        <p:spPr>
          <a:xfrm flipV="1">
            <a:off x="0" y="1903413"/>
            <a:ext cx="12203113" cy="14287"/>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0" y="1954213"/>
            <a:ext cx="12203113" cy="2189162"/>
          </a:xfrm>
          <a:prstGeom prst="rect">
            <a:avLst/>
          </a:prstGeom>
          <a:solidFill>
            <a:schemeClr val="tx1">
              <a:lumMod val="65000"/>
              <a:lumOff val="35000"/>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2495" eaLnBrk="1" fontAlgn="auto" hangingPunct="1">
              <a:spcBef>
                <a:spcPts val="0"/>
              </a:spcBef>
              <a:spcAft>
                <a:spcPts val="0"/>
              </a:spcAft>
              <a:defRPr/>
            </a:pPr>
            <a:endParaRPr lang="zh-CN" altLang="en-US" b="1"/>
          </a:p>
        </p:txBody>
      </p:sp>
      <p:cxnSp>
        <p:nvCxnSpPr>
          <p:cNvPr id="5" name="直接连接符 4"/>
          <p:cNvCxnSpPr/>
          <p:nvPr/>
        </p:nvCxnSpPr>
        <p:spPr>
          <a:xfrm flipV="1">
            <a:off x="3175" y="4140200"/>
            <a:ext cx="12199938" cy="9525"/>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6870" name="文本框 5"/>
          <p:cNvSpPr txBox="1">
            <a:spLocks noChangeArrowheads="1"/>
          </p:cNvSpPr>
          <p:nvPr/>
        </p:nvSpPr>
        <p:spPr bwMode="auto">
          <a:xfrm>
            <a:off x="1167765" y="2204720"/>
            <a:ext cx="9853613" cy="1783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defTabSz="911225"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1225"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1225"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1225"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lnSpc>
                <a:spcPct val="125000"/>
              </a:lnSpc>
            </a:pPr>
            <a:r>
              <a:rPr lang="zh-CN" altLang="en-US" sz="4400" b="1" dirty="0">
                <a:solidFill>
                  <a:schemeClr val="bg1"/>
                </a:solidFill>
                <a:latin typeface="微软雅黑" panose="020B0503020204020204" pitchFamily="34" charset="-122"/>
                <a:ea typeface="微软雅黑" panose="020B0503020204020204" pitchFamily="34" charset="-122"/>
              </a:rPr>
              <a:t>敬请各位老师同学</a:t>
            </a:r>
            <a:endParaRPr lang="zh-CN" altLang="en-US" sz="4400" b="1" dirty="0">
              <a:solidFill>
                <a:schemeClr val="bg1"/>
              </a:solidFill>
              <a:latin typeface="微软雅黑" panose="020B0503020204020204" pitchFamily="34" charset="-122"/>
              <a:ea typeface="微软雅黑" panose="020B0503020204020204" pitchFamily="34" charset="-122"/>
            </a:endParaRPr>
          </a:p>
          <a:p>
            <a:pPr algn="ctr" eaLnBrk="1" hangingPunct="1">
              <a:lnSpc>
                <a:spcPct val="125000"/>
              </a:lnSpc>
            </a:pPr>
            <a:r>
              <a:rPr lang="zh-CN" altLang="en-US" sz="4400" b="1" dirty="0">
                <a:solidFill>
                  <a:schemeClr val="bg1"/>
                </a:solidFill>
                <a:latin typeface="微软雅黑" panose="020B0503020204020204" pitchFamily="34" charset="-122"/>
                <a:ea typeface="微软雅黑" panose="020B0503020204020204" pitchFamily="34" charset="-122"/>
              </a:rPr>
              <a:t>批评指正！</a:t>
            </a:r>
            <a:endParaRPr lang="zh-CN" altLang="en-US" sz="4000" b="1" dirty="0">
              <a:solidFill>
                <a:schemeClr val="bg1"/>
              </a:solidFill>
              <a:latin typeface="华文新魏" panose="02010800040101010101" pitchFamily="2" charset="-122"/>
              <a:ea typeface="华文新魏" panose="02010800040101010101" pitchFamily="2" charset="-122"/>
            </a:endParaRPr>
          </a:p>
        </p:txBody>
      </p:sp>
      <p:sp>
        <p:nvSpPr>
          <p:cNvPr id="9" name="文本框 8"/>
          <p:cNvSpPr txBox="1"/>
          <p:nvPr/>
        </p:nvSpPr>
        <p:spPr>
          <a:xfrm>
            <a:off x="3574926" y="4680632"/>
            <a:ext cx="5436062" cy="1200150"/>
          </a:xfrm>
          <a:prstGeom prst="rect">
            <a:avLst/>
          </a:prstGeom>
          <a:noFill/>
        </p:spPr>
        <p:txBody>
          <a:bodyPr wrap="square">
            <a:spAutoFit/>
          </a:bodyPr>
          <a:lstStyle/>
          <a:p>
            <a:pPr algn="ctr" defTabSz="912495" eaLnBrk="1" fontAlgn="auto" hangingPunct="1">
              <a:spcBef>
                <a:spcPts val="0"/>
              </a:spcBef>
              <a:spcAft>
                <a:spcPts val="0"/>
              </a:spcAft>
              <a:defRPr/>
            </a:pPr>
            <a:r>
              <a:rPr lang="zh-CN" altLang="en-US" sz="7200" b="1" spc="3000" dirty="0">
                <a:solidFill>
                  <a:schemeClr val="bg1"/>
                </a:solidFill>
                <a:latin typeface="微软雅黑" panose="020B0503020204020204" pitchFamily="34" charset="-122"/>
                <a:ea typeface="微软雅黑" panose="020B0503020204020204" pitchFamily="34" charset="-122"/>
              </a:rPr>
              <a:t>感谢观看</a:t>
            </a:r>
            <a:endParaRPr lang="zh-CN" altLang="en-US" sz="7200" b="1" spc="3000" dirty="0">
              <a:solidFill>
                <a:schemeClr val="bg1"/>
              </a:solidFill>
              <a:latin typeface="微软雅黑" panose="020B0503020204020204" pitchFamily="34" charset="-122"/>
              <a:ea typeface="微软雅黑" panose="020B0503020204020204" pitchFamily="34" charset="-122"/>
            </a:endParaRPr>
          </a:p>
        </p:txBody>
      </p:sp>
      <p:pic>
        <p:nvPicPr>
          <p:cNvPr id="36872" name="图片 10"/>
          <p:cNvPicPr>
            <a:picLocks noChangeAspect="1" noChangeArrowheads="1"/>
          </p:cNvPicPr>
          <p:nvPr/>
        </p:nvPicPr>
        <p:blipFill>
          <a:blip r:embed="rId2"/>
          <a:srcRect/>
          <a:stretch>
            <a:fillRect/>
          </a:stretch>
        </p:blipFill>
        <p:spPr bwMode="auto">
          <a:xfrm>
            <a:off x="7499350" y="6064250"/>
            <a:ext cx="4467225"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3" name="图片 15"/>
          <p:cNvPicPr>
            <a:picLocks noChangeAspect="1" noChangeArrowheads="1"/>
          </p:cNvPicPr>
          <p:nvPr/>
        </p:nvPicPr>
        <p:blipFill>
          <a:blip r:embed="rId3"/>
          <a:srcRect/>
          <a:stretch>
            <a:fillRect/>
          </a:stretch>
        </p:blipFill>
        <p:spPr bwMode="auto">
          <a:xfrm>
            <a:off x="406400" y="333375"/>
            <a:ext cx="996950" cy="99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500" advClick="0"/>
    </mc:Choice>
    <mc:Fallback>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0500" y="768985"/>
            <a:ext cx="11897995" cy="1863725"/>
          </a:xfrm>
          <a:prstGeom prst="rect">
            <a:avLst/>
          </a:prstGeom>
        </p:spPr>
        <p:txBody>
          <a:bodyPr wrap="square">
            <a:spAutoFit/>
          </a:bodyPr>
          <a:lstStyle/>
          <a:p>
            <a:pPr>
              <a:lnSpc>
                <a:spcPct val="120000"/>
              </a:lnSpc>
            </a:pPr>
            <a:r>
              <a:rPr lang="en-US" altLang="zh-CN" sz="2000" kern="100" dirty="0">
                <a:solidFill>
                  <a:schemeClr val="accent3">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kern="100" dirty="0">
                <a:solidFill>
                  <a:schemeClr val="accent3">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随着</a:t>
            </a:r>
            <a:r>
              <a:rPr lang="en-US" altLang="zh-CN" sz="2400" kern="100" dirty="0">
                <a:solidFill>
                  <a:schemeClr val="accent3">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5G</a:t>
            </a:r>
            <a:r>
              <a:rPr lang="zh-CN" altLang="en-US" sz="2400" kern="100" dirty="0">
                <a:solidFill>
                  <a:schemeClr val="accent3">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、物联网、无人机、自动驾驶等应用蓬勃发展，用户对</a:t>
            </a:r>
            <a:r>
              <a:rPr lang="en-US" sz="2400" kern="100" dirty="0">
                <a:solidFill>
                  <a:schemeClr val="accent3">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GNSS</a:t>
            </a:r>
            <a:r>
              <a:rPr lang="zh-CN" altLang="en-US" sz="2400" kern="100" dirty="0">
                <a:solidFill>
                  <a:schemeClr val="accent3">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的精度和可靠性提出了更高的要求。</a:t>
            </a:r>
            <a:endParaRPr lang="zh-CN" altLang="en-US" sz="2400" kern="100" dirty="0">
              <a:solidFill>
                <a:schemeClr val="accent3">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en-US" altLang="zh-CN" sz="2400" kern="100" dirty="0">
                <a:solidFill>
                  <a:schemeClr val="accent3">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400" kern="100" dirty="0">
                <a:solidFill>
                  <a:schemeClr val="accent3">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电磁环境日趋复杂，各种有意、无意的欺骗干扰成为影响</a:t>
            </a:r>
            <a:r>
              <a:rPr lang="en-US" altLang="zh-CN" sz="2400" kern="100" dirty="0">
                <a:solidFill>
                  <a:schemeClr val="accent3">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GNSS</a:t>
            </a:r>
            <a:r>
              <a:rPr lang="zh-CN" altLang="en-US" sz="2400" kern="100" dirty="0">
                <a:solidFill>
                  <a:schemeClr val="accent3">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可靠性的重要因素</a:t>
            </a:r>
            <a:r>
              <a:rPr lang="zh-CN" altLang="en-US" sz="2000" kern="100" dirty="0">
                <a:solidFill>
                  <a:schemeClr val="accent3">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kern="100" dirty="0">
              <a:solidFill>
                <a:schemeClr val="accent3">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en-US" altLang="zh-CN" sz="2400" kern="100" dirty="0">
                <a:solidFill>
                  <a:schemeClr val="accent3">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400" kern="100" dirty="0">
                <a:solidFill>
                  <a:schemeClr val="accent3">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多径效应是影响定位精度的主要误差源之一。</a:t>
            </a:r>
            <a:endParaRPr lang="en-US" altLang="zh-CN" sz="2400" kern="100" dirty="0">
              <a:solidFill>
                <a:schemeClr val="accent3">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标题 1"/>
          <p:cNvSpPr txBox="1"/>
          <p:nvPr/>
        </p:nvSpPr>
        <p:spPr>
          <a:xfrm>
            <a:off x="1342300" y="264839"/>
            <a:ext cx="4896545" cy="5040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sz="3200" b="1" i="0" u="none" strike="noStrike" kern="1200" cap="none" spc="0" normalizeH="0" baseline="0" noProof="0" dirty="0">
                <a:ln>
                  <a:noFill/>
                </a:ln>
                <a:solidFill>
                  <a:schemeClr val="accent3">
                    <a:lumMod val="75000"/>
                  </a:schemeClr>
                </a:solidFill>
                <a:effectLst/>
                <a:uLnTx/>
                <a:uFillTx/>
                <a:latin typeface="微软雅黑" panose="020B0503020204020204" pitchFamily="34" charset="-122"/>
                <a:ea typeface="微软雅黑" panose="020B0503020204020204" pitchFamily="34" charset="-122"/>
              </a:rPr>
              <a:t>一、课题</a:t>
            </a:r>
            <a:r>
              <a:rPr kumimoji="0" lang="zh-CN" altLang="en-US" sz="3200" b="1" i="0" u="none" strike="noStrike" kern="1200" cap="none" spc="0" normalizeH="0" baseline="0" noProof="0" dirty="0">
                <a:ln>
                  <a:noFill/>
                </a:ln>
                <a:solidFill>
                  <a:schemeClr val="accent3">
                    <a:lumMod val="75000"/>
                  </a:schemeClr>
                </a:solidFill>
                <a:effectLst/>
                <a:uLnTx/>
                <a:uFillTx/>
                <a:latin typeface="微软雅黑" panose="020B0503020204020204" pitchFamily="34" charset="-122"/>
                <a:ea typeface="微软雅黑" panose="020B0503020204020204" pitchFamily="34" charset="-122"/>
              </a:rPr>
              <a:t>背景介绍</a:t>
            </a:r>
            <a:endParaRPr kumimoji="0" lang="zh-CN" altLang="en-US" sz="3200" b="1" i="0" u="none" strike="noStrike" kern="1200" cap="none" spc="0" normalizeH="0" baseline="0" noProof="0" dirty="0">
              <a:ln>
                <a:noFill/>
              </a:ln>
              <a:solidFill>
                <a:schemeClr val="accent3">
                  <a:lumMod val="75000"/>
                </a:schemeClr>
              </a:solidFill>
              <a:effectLst/>
              <a:uLnTx/>
              <a:uFillTx/>
              <a:latin typeface="微软雅黑" panose="020B0503020204020204" pitchFamily="34" charset="-122"/>
              <a:ea typeface="微软雅黑" panose="020B0503020204020204" pitchFamily="34" charset="-122"/>
            </a:endParaRPr>
          </a:p>
        </p:txBody>
      </p:sp>
      <p:cxnSp>
        <p:nvCxnSpPr>
          <p:cNvPr id="9" name="直接连接符 8"/>
          <p:cNvCxnSpPr/>
          <p:nvPr/>
        </p:nvCxnSpPr>
        <p:spPr>
          <a:xfrm flipH="1">
            <a:off x="6310630" y="2708910"/>
            <a:ext cx="635" cy="395986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 name="内容占位符 9" descr="C:\Users\wind\Desktop\图片1.png图片1"/>
          <p:cNvPicPr/>
          <p:nvPr>
            <p:ph idx="1"/>
            <p:custDataLst>
              <p:tags r:id="rId1"/>
            </p:custDataLst>
          </p:nvPr>
        </p:nvPicPr>
        <p:blipFill>
          <a:blip r:embed="rId2"/>
          <a:srcRect/>
          <a:stretch>
            <a:fillRect/>
          </a:stretch>
        </p:blipFill>
        <p:spPr>
          <a:xfrm>
            <a:off x="549910" y="2707005"/>
            <a:ext cx="2564765" cy="1751330"/>
          </a:xfrm>
          <a:prstGeom prst="rect">
            <a:avLst/>
          </a:prstGeom>
        </p:spPr>
      </p:pic>
      <p:pic>
        <p:nvPicPr>
          <p:cNvPr id="11" name="图片 10"/>
          <p:cNvPicPr/>
          <p:nvPr/>
        </p:nvPicPr>
        <p:blipFill>
          <a:blip r:embed="rId3"/>
          <a:stretch>
            <a:fillRect/>
          </a:stretch>
        </p:blipFill>
        <p:spPr>
          <a:xfrm>
            <a:off x="3430905" y="2707640"/>
            <a:ext cx="2563200" cy="1749600"/>
          </a:xfrm>
          <a:prstGeom prst="rect">
            <a:avLst/>
          </a:prstGeom>
        </p:spPr>
      </p:pic>
      <p:sp>
        <p:nvSpPr>
          <p:cNvPr id="15" name="文本框 14"/>
          <p:cNvSpPr txBox="1"/>
          <p:nvPr/>
        </p:nvSpPr>
        <p:spPr>
          <a:xfrm>
            <a:off x="1414780" y="4940300"/>
            <a:ext cx="3364230" cy="1753235"/>
          </a:xfrm>
          <a:prstGeom prst="rect">
            <a:avLst/>
          </a:prstGeom>
          <a:noFill/>
        </p:spPr>
        <p:txBody>
          <a:bodyPr wrap="square" rtlCol="0" anchor="t">
            <a:spAutoFit/>
          </a:bodyPr>
          <a:p>
            <a:pPr indent="0" fontAlgn="auto">
              <a:lnSpc>
                <a:spcPct val="150000"/>
              </a:lnSpc>
            </a:pPr>
            <a:r>
              <a:rPr lang="en-US" altLang="zh-CN" sz="2400" b="1">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sym typeface="+mn-ea"/>
              </a:rPr>
              <a:t>模仿真实的信号；</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r>
              <a:rPr lang="en-US" altLang="zh-CN" sz="2400" b="1">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sym typeface="+mn-ea"/>
              </a:rPr>
              <a:t>隐蔽性好；</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pPr>
            <a:r>
              <a:rPr lang="en-US" altLang="zh-CN" sz="2400" b="1">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2400" b="1">
                <a:latin typeface="微软雅黑" panose="020B0503020204020204" pitchFamily="34" charset="-122"/>
                <a:ea typeface="微软雅黑" panose="020B0503020204020204" pitchFamily="34" charset="-122"/>
                <a:cs typeface="微软雅黑" panose="020B0503020204020204" pitchFamily="34" charset="-122"/>
                <a:sym typeface="+mn-ea"/>
              </a:rPr>
              <a:t>错误的</a:t>
            </a:r>
            <a:r>
              <a:rPr lang="en-US" altLang="zh-CN" sz="2400" b="1">
                <a:latin typeface="微软雅黑" panose="020B0503020204020204" pitchFamily="34" charset="-122"/>
                <a:ea typeface="微软雅黑" panose="020B0503020204020204" pitchFamily="34" charset="-122"/>
                <a:cs typeface="微软雅黑" panose="020B0503020204020204" pitchFamily="34" charset="-122"/>
                <a:sym typeface="+mn-ea"/>
              </a:rPr>
              <a:t>PNT</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sym typeface="+mn-ea"/>
              </a:rPr>
              <a:t>解算结果。</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6" name="文本框 15"/>
          <p:cNvSpPr txBox="1"/>
          <p:nvPr/>
        </p:nvSpPr>
        <p:spPr>
          <a:xfrm>
            <a:off x="2494915" y="4549140"/>
            <a:ext cx="1523365" cy="460375"/>
          </a:xfrm>
          <a:prstGeom prst="rect">
            <a:avLst/>
          </a:prstGeom>
          <a:noFill/>
        </p:spPr>
        <p:txBody>
          <a:bodyPr wrap="square">
            <a:spAutoFit/>
          </a:bodyPr>
          <a:p>
            <a:r>
              <a:rPr lang="zh-CN" altLang="en-US" sz="2400" b="1">
                <a:solidFill>
                  <a:schemeClr val="accent2"/>
                </a:solidFill>
                <a:latin typeface="微软雅黑" panose="020B0503020204020204" pitchFamily="34" charset="-122"/>
                <a:ea typeface="微软雅黑" panose="020B0503020204020204" pitchFamily="34" charset="-122"/>
              </a:rPr>
              <a:t>欺骗干扰</a:t>
            </a:r>
            <a:endParaRPr lang="zh-CN" altLang="en-US" sz="2400" b="1">
              <a:solidFill>
                <a:schemeClr val="accent2"/>
              </a:solidFill>
              <a:latin typeface="微软雅黑" panose="020B0503020204020204" pitchFamily="34" charset="-122"/>
              <a:ea typeface="微软雅黑" panose="020B0503020204020204" pitchFamily="34" charset="-122"/>
            </a:endParaRPr>
          </a:p>
        </p:txBody>
      </p:sp>
      <p:pic>
        <p:nvPicPr>
          <p:cNvPr id="3" name="图片 -2147481850"/>
          <p:cNvPicPr>
            <a:picLocks noChangeAspect="1"/>
          </p:cNvPicPr>
          <p:nvPr/>
        </p:nvPicPr>
        <p:blipFill>
          <a:blip r:embed="rId4"/>
          <a:stretch>
            <a:fillRect/>
          </a:stretch>
        </p:blipFill>
        <p:spPr>
          <a:xfrm>
            <a:off x="6527165" y="2792095"/>
            <a:ext cx="2879090" cy="1765300"/>
          </a:xfrm>
          <a:prstGeom prst="rect">
            <a:avLst/>
          </a:prstGeom>
          <a:noFill/>
          <a:ln w="9525">
            <a:noFill/>
          </a:ln>
        </p:spPr>
      </p:pic>
      <p:sp>
        <p:nvSpPr>
          <p:cNvPr id="31" name="文本框 30"/>
          <p:cNvSpPr txBox="1"/>
          <p:nvPr/>
        </p:nvSpPr>
        <p:spPr>
          <a:xfrm>
            <a:off x="8543925" y="4580255"/>
            <a:ext cx="1473835" cy="460375"/>
          </a:xfrm>
          <a:prstGeom prst="rect">
            <a:avLst/>
          </a:prstGeom>
          <a:noFill/>
        </p:spPr>
        <p:txBody>
          <a:bodyPr wrap="square">
            <a:spAutoFit/>
          </a:bodyPr>
          <a:p>
            <a:r>
              <a:rPr lang="zh-CN" altLang="en-US" sz="2400" b="1">
                <a:solidFill>
                  <a:schemeClr val="accent2"/>
                </a:solidFill>
                <a:latin typeface="微软雅黑" panose="020B0503020204020204" pitchFamily="34" charset="-122"/>
                <a:ea typeface="微软雅黑" panose="020B0503020204020204" pitchFamily="34" charset="-122"/>
              </a:rPr>
              <a:t>多径效应</a:t>
            </a:r>
            <a:endParaRPr lang="zh-CN" altLang="en-US" sz="2400" b="1">
              <a:solidFill>
                <a:schemeClr val="accent2"/>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7463155" y="5063490"/>
            <a:ext cx="3403600" cy="1753235"/>
          </a:xfrm>
          <a:prstGeom prst="rect">
            <a:avLst/>
          </a:prstGeom>
          <a:noFill/>
        </p:spPr>
        <p:txBody>
          <a:bodyPr wrap="square" rtlCol="0" anchor="t">
            <a:spAutoFit/>
          </a:bodyPr>
          <a:p>
            <a:pPr indent="0" fontAlgn="auto">
              <a:lnSpc>
                <a:spcPct val="150000"/>
              </a:lnSpc>
              <a:buFont typeface="Wingdings" panose="05000000000000000000" charset="0"/>
              <a:buNone/>
            </a:pPr>
            <a:r>
              <a:rPr lang="en-US" altLang="zh-CN" sz="2400" b="1">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sym typeface="+mn-ea"/>
              </a:rPr>
              <a:t>和用户环境密切相关；</a:t>
            </a:r>
            <a:endParaRPr lang="en-US" altLang="zh-CN" sz="24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buFont typeface="Wingdings" panose="05000000000000000000" charset="0"/>
              <a:buNone/>
            </a:pPr>
            <a:r>
              <a:rPr lang="en-US" altLang="zh-CN" sz="2400" b="1">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sym typeface="+mn-ea"/>
              </a:rPr>
              <a:t>建模和差分难以消除。</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buFont typeface="Wingdings" panose="05000000000000000000" charset="0"/>
              <a:buNone/>
            </a:pP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aphicFrame>
        <p:nvGraphicFramePr>
          <p:cNvPr id="4" name="对象 1501"/>
          <p:cNvGraphicFramePr/>
          <p:nvPr/>
        </p:nvGraphicFramePr>
        <p:xfrm>
          <a:off x="9479280" y="2875915"/>
          <a:ext cx="2555837" cy="1764000"/>
        </p:xfrm>
        <a:graphic>
          <a:graphicData uri="http://schemas.openxmlformats.org/presentationml/2006/ole">
            <mc:AlternateContent xmlns:mc="http://schemas.openxmlformats.org/markup-compatibility/2006">
              <mc:Choice xmlns:v="urn:schemas-microsoft-com:vml" Requires="v">
                <p:oleObj spid="_x0000_s3076" name="" r:id="rId5" imgW="9120505" imgH="7896225" progId="Visio.Drawing.15">
                  <p:embed/>
                </p:oleObj>
              </mc:Choice>
              <mc:Fallback>
                <p:oleObj name="" r:id="rId5" imgW="9120505" imgH="7896225" progId="Visio.Drawing.15">
                  <p:embed/>
                  <p:pic>
                    <p:nvPicPr>
                      <p:cNvPr id="0" name="图片 3075"/>
                      <p:cNvPicPr/>
                      <p:nvPr/>
                    </p:nvPicPr>
                    <p:blipFill>
                      <a:blip r:embed="rId6"/>
                      <a:srcRect l="4121" t="37074" r="18011" b="20311"/>
                      <a:stretch>
                        <a:fillRect/>
                      </a:stretch>
                    </p:blipFill>
                    <p:spPr>
                      <a:xfrm>
                        <a:off x="9479280" y="2875915"/>
                        <a:ext cx="2555837" cy="176400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500" advClick="0" advTm="74066"/>
    </mc:Choice>
    <mc:Fallback>
      <p:transition advClick="0" advTm="7406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38200" y="837565"/>
            <a:ext cx="11057890" cy="534035"/>
          </a:xfrm>
          <a:prstGeom prst="rect">
            <a:avLst/>
          </a:prstGeom>
        </p:spPr>
        <p:txBody>
          <a:bodyPr wrap="square">
            <a:spAutoFit/>
          </a:bodyPr>
          <a:lstStyle/>
          <a:p>
            <a:pPr>
              <a:lnSpc>
                <a:spcPct val="120000"/>
              </a:lnSpc>
            </a:pPr>
            <a:r>
              <a:rPr lang="zh-CN" altLang="en-US" sz="2400" kern="1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现有欺骗检测方法存在的问题</a:t>
            </a:r>
            <a:endParaRPr lang="zh-CN" altLang="en-US" sz="2400" kern="1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标题 1"/>
          <p:cNvSpPr txBox="1"/>
          <p:nvPr/>
        </p:nvSpPr>
        <p:spPr>
          <a:xfrm>
            <a:off x="1313725" y="268014"/>
            <a:ext cx="4896545" cy="5040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sz="3200" b="1" i="0" u="none" strike="noStrike" kern="1200" cap="none" spc="0" normalizeH="0" baseline="0" noProof="0" dirty="0">
                <a:ln>
                  <a:noFill/>
                </a:ln>
                <a:solidFill>
                  <a:schemeClr val="accent3">
                    <a:lumMod val="75000"/>
                  </a:schemeClr>
                </a:solidFill>
                <a:effectLst/>
                <a:uLnTx/>
                <a:uFillTx/>
                <a:latin typeface="微软雅黑" panose="020B0503020204020204" pitchFamily="34" charset="-122"/>
                <a:ea typeface="微软雅黑" panose="020B0503020204020204" pitchFamily="34" charset="-122"/>
              </a:rPr>
              <a:t>一、课题</a:t>
            </a:r>
            <a:r>
              <a:rPr kumimoji="0" lang="zh-CN" altLang="en-US" sz="3200" b="1" i="0" u="none" strike="noStrike" kern="1200" cap="none" spc="0" normalizeH="0" baseline="0" noProof="0" dirty="0">
                <a:ln>
                  <a:noFill/>
                </a:ln>
                <a:solidFill>
                  <a:schemeClr val="accent3">
                    <a:lumMod val="75000"/>
                  </a:schemeClr>
                </a:solidFill>
                <a:effectLst/>
                <a:uLnTx/>
                <a:uFillTx/>
                <a:latin typeface="微软雅黑" panose="020B0503020204020204" pitchFamily="34" charset="-122"/>
                <a:ea typeface="微软雅黑" panose="020B0503020204020204" pitchFamily="34" charset="-122"/>
              </a:rPr>
              <a:t>背景介绍</a:t>
            </a:r>
            <a:endParaRPr kumimoji="0" lang="zh-CN" altLang="en-US" sz="3200" b="1" i="0" u="none" strike="noStrike" kern="1200" cap="none" spc="0" normalizeH="0" baseline="0" noProof="0" dirty="0">
              <a:ln>
                <a:noFill/>
              </a:ln>
              <a:solidFill>
                <a:schemeClr val="accent3">
                  <a:lumMod val="75000"/>
                </a:schemeClr>
              </a:solidFill>
              <a:effectLst/>
              <a:uLnTx/>
              <a:uFillTx/>
              <a:latin typeface="微软雅黑" panose="020B0503020204020204" pitchFamily="34" charset="-122"/>
              <a:ea typeface="微软雅黑" panose="020B0503020204020204" pitchFamily="34" charset="-122"/>
            </a:endParaRPr>
          </a:p>
        </p:txBody>
      </p:sp>
      <p:sp>
        <p:nvSpPr>
          <p:cNvPr id="31" name="文本框 30"/>
          <p:cNvSpPr txBox="1"/>
          <p:nvPr/>
        </p:nvSpPr>
        <p:spPr>
          <a:xfrm>
            <a:off x="1526540" y="3647440"/>
            <a:ext cx="2233295" cy="460375"/>
          </a:xfrm>
          <a:prstGeom prst="rect">
            <a:avLst/>
          </a:prstGeom>
          <a:noFill/>
        </p:spPr>
        <p:txBody>
          <a:bodyPr wrap="square">
            <a:spAutoFit/>
          </a:bodyPr>
          <a:p>
            <a:r>
              <a:rPr lang="zh-CN" altLang="en-US" sz="2400" b="1">
                <a:solidFill>
                  <a:schemeClr val="accent2"/>
                </a:solidFill>
                <a:latin typeface="微软雅黑" panose="020B0503020204020204" pitchFamily="34" charset="-122"/>
                <a:ea typeface="微软雅黑" panose="020B0503020204020204" pitchFamily="34" charset="-122"/>
              </a:rPr>
              <a:t>导航消息认证</a:t>
            </a:r>
            <a:endParaRPr lang="zh-CN" altLang="en-US" sz="2400" b="1">
              <a:solidFill>
                <a:schemeClr val="accent2"/>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5375275" y="3647440"/>
            <a:ext cx="1866265" cy="460375"/>
          </a:xfrm>
          <a:prstGeom prst="rect">
            <a:avLst/>
          </a:prstGeom>
          <a:noFill/>
        </p:spPr>
        <p:txBody>
          <a:bodyPr wrap="square">
            <a:spAutoFit/>
          </a:bodyPr>
          <a:p>
            <a:r>
              <a:rPr lang="zh-CN" altLang="en-US" sz="2400" b="1">
                <a:solidFill>
                  <a:schemeClr val="accent2"/>
                </a:solidFill>
                <a:latin typeface="微软雅黑" panose="020B0503020204020204" pitchFamily="34" charset="-122"/>
                <a:ea typeface="微软雅黑" panose="020B0503020204020204" pitchFamily="34" charset="-122"/>
              </a:rPr>
              <a:t>完好性监测</a:t>
            </a:r>
            <a:endParaRPr lang="zh-CN" altLang="en-US" sz="2400" b="1">
              <a:solidFill>
                <a:schemeClr val="accent2"/>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1270635" y="4007485"/>
            <a:ext cx="2968625" cy="2306955"/>
          </a:xfrm>
          <a:prstGeom prst="rect">
            <a:avLst/>
          </a:prstGeom>
          <a:noFill/>
        </p:spPr>
        <p:txBody>
          <a:bodyPr wrap="square" rtlCol="0" anchor="t">
            <a:spAutoFit/>
          </a:bodyPr>
          <a:p>
            <a:pPr indent="0" fontAlgn="auto">
              <a:lnSpc>
                <a:spcPct val="150000"/>
              </a:lnSpc>
              <a:buFont typeface="Wingdings" panose="05000000000000000000" charset="0"/>
              <a:buNone/>
            </a:pPr>
            <a:r>
              <a:rPr lang="en-US" altLang="zh-CN" sz="2400" b="1">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sym typeface="+mn-ea"/>
              </a:rPr>
              <a:t>信号加密；</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buFont typeface="Wingdings" panose="05000000000000000000" charset="0"/>
              <a:buNone/>
            </a:pPr>
            <a:r>
              <a:rPr lang="en-US" altLang="zh-CN" sz="2400" b="1">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sym typeface="+mn-ea"/>
              </a:rPr>
              <a:t>新的信号体制；</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buFont typeface="Wingdings" panose="05000000000000000000" charset="0"/>
              <a:buNone/>
            </a:pPr>
            <a:r>
              <a:rPr lang="en-US" altLang="zh-CN" sz="2400" b="1">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sym typeface="+mn-ea"/>
              </a:rPr>
              <a:t>秘钥的延迟分发。</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42900" indent="-342900" fontAlgn="auto">
              <a:lnSpc>
                <a:spcPct val="150000"/>
              </a:lnSpc>
            </a:pP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7" name="文本框 36"/>
          <p:cNvSpPr txBox="1"/>
          <p:nvPr/>
        </p:nvSpPr>
        <p:spPr>
          <a:xfrm>
            <a:off x="4878070" y="4036060"/>
            <a:ext cx="3364230" cy="1753235"/>
          </a:xfrm>
          <a:prstGeom prst="rect">
            <a:avLst/>
          </a:prstGeom>
          <a:noFill/>
        </p:spPr>
        <p:txBody>
          <a:bodyPr wrap="square" rtlCol="0" anchor="t">
            <a:spAutoFit/>
          </a:bodyPr>
          <a:p>
            <a:pPr indent="0" fontAlgn="auto">
              <a:lnSpc>
                <a:spcPct val="150000"/>
              </a:lnSpc>
            </a:pPr>
            <a:r>
              <a:rPr lang="en-US" altLang="zh-CN" sz="2400" b="1">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sym typeface="+mn-ea"/>
              </a:rPr>
              <a:t>伪距的一致性</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pPr>
            <a:r>
              <a:rPr lang="en-US" altLang="zh-CN" sz="2400" b="1">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2400" b="1">
                <a:latin typeface="微软雅黑" panose="020B0503020204020204" pitchFamily="34" charset="-122"/>
                <a:ea typeface="微软雅黑" panose="020B0503020204020204" pitchFamily="34" charset="-122"/>
                <a:cs typeface="微软雅黑" panose="020B0503020204020204" pitchFamily="34" charset="-122"/>
                <a:sym typeface="+mn-ea"/>
              </a:rPr>
              <a:t>无法处理复杂的欺骗</a:t>
            </a:r>
            <a:r>
              <a:rPr lang="en-US" altLang="zh-CN" sz="24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sz="2400" b="1">
                <a:latin typeface="微软雅黑" panose="020B0503020204020204" pitchFamily="34" charset="-122"/>
                <a:ea typeface="微软雅黑" panose="020B0503020204020204" pitchFamily="34" charset="-122"/>
                <a:cs typeface="微软雅黑" panose="020B0503020204020204" pitchFamily="34" charset="-122"/>
                <a:sym typeface="+mn-ea"/>
              </a:rPr>
              <a:t>信号</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3" name="图片 2"/>
          <p:cNvPicPr>
            <a:picLocks noChangeAspect="1"/>
          </p:cNvPicPr>
          <p:nvPr/>
        </p:nvPicPr>
        <p:blipFill>
          <a:blip r:embed="rId1"/>
          <a:stretch>
            <a:fillRect/>
          </a:stretch>
        </p:blipFill>
        <p:spPr>
          <a:xfrm>
            <a:off x="664210" y="1343025"/>
            <a:ext cx="3575050" cy="2338705"/>
          </a:xfrm>
          <a:prstGeom prst="rect">
            <a:avLst/>
          </a:prstGeom>
        </p:spPr>
      </p:pic>
      <p:graphicFrame>
        <p:nvGraphicFramePr>
          <p:cNvPr id="4" name="对象 -2147482621"/>
          <p:cNvGraphicFramePr>
            <a:graphicFrameLocks noChangeAspect="1"/>
          </p:cNvGraphicFramePr>
          <p:nvPr/>
        </p:nvGraphicFramePr>
        <p:xfrm>
          <a:off x="4655185" y="1629410"/>
          <a:ext cx="3587115" cy="2040890"/>
        </p:xfrm>
        <a:graphic>
          <a:graphicData uri="http://schemas.openxmlformats.org/presentationml/2006/ole">
            <mc:AlternateContent xmlns:mc="http://schemas.openxmlformats.org/markup-compatibility/2006">
              <mc:Choice xmlns:v="urn:schemas-microsoft-com:vml" Requires="v">
                <p:oleObj spid="_x0000_s3076" name="" r:id="rId2" imgW="5078095" imgH="2669540" progId="Visio.Drawing.15">
                  <p:embed/>
                </p:oleObj>
              </mc:Choice>
              <mc:Fallback>
                <p:oleObj name="" r:id="rId2" imgW="5078095" imgH="2669540" progId="Visio.Drawing.15">
                  <p:embed/>
                  <p:pic>
                    <p:nvPicPr>
                      <p:cNvPr id="0" name="图片 3075"/>
                      <p:cNvPicPr/>
                      <p:nvPr/>
                    </p:nvPicPr>
                    <p:blipFill>
                      <a:blip r:embed="rId3"/>
                      <a:srcRect l="2975" b="5504"/>
                      <a:stretch>
                        <a:fillRect/>
                      </a:stretch>
                    </p:blipFill>
                    <p:spPr>
                      <a:xfrm>
                        <a:off x="4655185" y="1629410"/>
                        <a:ext cx="3587115" cy="2040890"/>
                      </a:xfrm>
                      <a:prstGeom prst="rect">
                        <a:avLst/>
                      </a:prstGeom>
                      <a:noFill/>
                      <a:ln w="38100">
                        <a:noFill/>
                        <a:miter/>
                      </a:ln>
                    </p:spPr>
                  </p:pic>
                </p:oleObj>
              </mc:Fallback>
            </mc:AlternateContent>
          </a:graphicData>
        </a:graphic>
      </p:graphicFrame>
      <p:pic>
        <p:nvPicPr>
          <p:cNvPr id="18" name="图片 17"/>
          <p:cNvPicPr>
            <a:picLocks noChangeAspect="1"/>
          </p:cNvPicPr>
          <p:nvPr/>
        </p:nvPicPr>
        <p:blipFill>
          <a:blip r:embed="rId4"/>
          <a:stretch>
            <a:fillRect/>
          </a:stretch>
        </p:blipFill>
        <p:spPr>
          <a:xfrm>
            <a:off x="8903335" y="1558925"/>
            <a:ext cx="2658745" cy="1918970"/>
          </a:xfrm>
          <a:prstGeom prst="rect">
            <a:avLst/>
          </a:prstGeom>
        </p:spPr>
      </p:pic>
      <p:sp>
        <p:nvSpPr>
          <p:cNvPr id="5" name="文本框 4"/>
          <p:cNvSpPr txBox="1"/>
          <p:nvPr/>
        </p:nvSpPr>
        <p:spPr>
          <a:xfrm>
            <a:off x="9055735" y="3647440"/>
            <a:ext cx="2404745" cy="460375"/>
          </a:xfrm>
          <a:prstGeom prst="rect">
            <a:avLst/>
          </a:prstGeom>
          <a:noFill/>
        </p:spPr>
        <p:txBody>
          <a:bodyPr wrap="square">
            <a:spAutoFit/>
          </a:bodyPr>
          <a:p>
            <a:r>
              <a:rPr lang="zh-CN" altLang="en-US" sz="2400" b="1">
                <a:solidFill>
                  <a:schemeClr val="accent2"/>
                </a:solidFill>
                <a:latin typeface="微软雅黑" panose="020B0503020204020204" pitchFamily="34" charset="-122"/>
                <a:ea typeface="微软雅黑" panose="020B0503020204020204" pitchFamily="34" charset="-122"/>
              </a:rPr>
              <a:t>专用阵列接收机</a:t>
            </a:r>
            <a:endParaRPr lang="zh-CN" altLang="en-US" sz="2400" b="1">
              <a:solidFill>
                <a:schemeClr val="accent2"/>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990965" y="4007485"/>
            <a:ext cx="3100070" cy="1753235"/>
          </a:xfrm>
          <a:prstGeom prst="rect">
            <a:avLst/>
          </a:prstGeom>
          <a:noFill/>
        </p:spPr>
        <p:txBody>
          <a:bodyPr wrap="square" rtlCol="0" anchor="t">
            <a:spAutoFit/>
          </a:bodyPr>
          <a:p>
            <a:pPr indent="0" fontAlgn="auto">
              <a:lnSpc>
                <a:spcPct val="150000"/>
              </a:lnSpc>
            </a:pPr>
            <a:r>
              <a:rPr lang="en-US" altLang="zh-CN" sz="2400" b="1">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sym typeface="+mn-ea"/>
              </a:rPr>
              <a:t>基于空域信息；</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pPr>
            <a:r>
              <a:rPr lang="en-US" altLang="zh-CN" sz="2400" b="1">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2400" b="1">
                <a:latin typeface="微软雅黑" panose="020B0503020204020204" pitchFamily="34" charset="-122"/>
                <a:ea typeface="微软雅黑" panose="020B0503020204020204" pitchFamily="34" charset="-122"/>
                <a:cs typeface="微软雅黑" panose="020B0503020204020204" pitchFamily="34" charset="-122"/>
                <a:sym typeface="+mn-ea"/>
              </a:rPr>
              <a:t>成本高昂</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buFont typeface="Wingdings" panose="05000000000000000000" charset="0"/>
              <a:buNone/>
            </a:pPr>
            <a:r>
              <a:rPr lang="en-US" altLang="zh-CN" sz="2400" b="1">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400" b="1">
                <a:latin typeface="微软雅黑" panose="020B0503020204020204" pitchFamily="34" charset="-122"/>
                <a:ea typeface="微软雅黑" panose="020B0503020204020204" pitchFamily="34" charset="-122"/>
                <a:cs typeface="微软雅黑" panose="020B0503020204020204" pitchFamily="34" charset="-122"/>
                <a:sym typeface="+mn-ea"/>
              </a:rPr>
              <a:t>硬件复杂</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圆角矩形 7"/>
          <p:cNvSpPr/>
          <p:nvPr/>
        </p:nvSpPr>
        <p:spPr>
          <a:xfrm>
            <a:off x="1713230" y="5733415"/>
            <a:ext cx="9308465" cy="942340"/>
          </a:xfrm>
          <a:prstGeom prst="roundRect">
            <a:avLst/>
          </a:prstGeom>
          <a:solidFill>
            <a:srgbClr val="FDF731"/>
          </a:solidFill>
        </p:spPr>
        <p:style>
          <a:lnRef idx="1">
            <a:schemeClr val="accent2"/>
          </a:lnRef>
          <a:fillRef idx="3">
            <a:schemeClr val="accent2"/>
          </a:fillRef>
          <a:effectRef idx="2">
            <a:schemeClr val="accent2"/>
          </a:effectRef>
          <a:fontRef idx="minor">
            <a:schemeClr val="lt1"/>
          </a:fontRef>
        </p:style>
        <p:txBody>
          <a:bodyPr rtlCol="0" anchor="ctr"/>
          <a:p>
            <a:pPr algn="l"/>
            <a:r>
              <a:rPr lang="zh-CN"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开展基于</a:t>
            </a:r>
            <a:r>
              <a:rPr lang="zh-CN"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通用低成本单天线接收机</a:t>
            </a:r>
            <a:r>
              <a:rPr lang="zh-CN"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的双</a:t>
            </a:r>
            <a:r>
              <a:rPr lang="en-US" altLang="zh-CN"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多天线欺骗检测方法研究具有重要意义，在实现对欺骗信号有效检测的同时显著降低硬件的成本。</a:t>
            </a:r>
            <a:endParaRPr lang="en-US" altLang="zh-CN"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500" advClick="0" advTm="14521"/>
    </mc:Choice>
    <mc:Fallback>
      <p:transition advClick="0" advTm="1452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38200" y="909320"/>
            <a:ext cx="11057890" cy="534035"/>
          </a:xfrm>
          <a:prstGeom prst="rect">
            <a:avLst/>
          </a:prstGeom>
        </p:spPr>
        <p:txBody>
          <a:bodyPr wrap="square">
            <a:spAutoFit/>
          </a:bodyPr>
          <a:lstStyle/>
          <a:p>
            <a:pPr>
              <a:lnSpc>
                <a:spcPct val="120000"/>
              </a:lnSpc>
            </a:pPr>
            <a:r>
              <a:rPr lang="zh-CN" altLang="en-US" sz="2400" kern="1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现有多径抑技术的不足</a:t>
            </a:r>
            <a:endParaRPr lang="zh-CN" altLang="en-US" sz="2400" kern="1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标题 1"/>
          <p:cNvSpPr txBox="1"/>
          <p:nvPr/>
        </p:nvSpPr>
        <p:spPr>
          <a:xfrm>
            <a:off x="1313725" y="268014"/>
            <a:ext cx="4896545" cy="5040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sz="3200" b="1" i="0" u="none" strike="noStrike" kern="1200" cap="none" spc="0" normalizeH="0" baseline="0" noProof="0" dirty="0">
                <a:ln>
                  <a:noFill/>
                </a:ln>
                <a:solidFill>
                  <a:schemeClr val="accent3">
                    <a:lumMod val="75000"/>
                  </a:schemeClr>
                </a:solidFill>
                <a:effectLst/>
                <a:uLnTx/>
                <a:uFillTx/>
                <a:latin typeface="微软雅黑" panose="020B0503020204020204" pitchFamily="34" charset="-122"/>
                <a:ea typeface="微软雅黑" panose="020B0503020204020204" pitchFamily="34" charset="-122"/>
              </a:rPr>
              <a:t>一、课题</a:t>
            </a:r>
            <a:r>
              <a:rPr kumimoji="0" lang="zh-CN" altLang="en-US" sz="3200" b="1" i="0" u="none" strike="noStrike" kern="1200" cap="none" spc="0" normalizeH="0" baseline="0" noProof="0" dirty="0">
                <a:ln>
                  <a:noFill/>
                </a:ln>
                <a:solidFill>
                  <a:schemeClr val="accent3">
                    <a:lumMod val="75000"/>
                  </a:schemeClr>
                </a:solidFill>
                <a:effectLst/>
                <a:uLnTx/>
                <a:uFillTx/>
                <a:latin typeface="微软雅黑" panose="020B0503020204020204" pitchFamily="34" charset="-122"/>
                <a:ea typeface="微软雅黑" panose="020B0503020204020204" pitchFamily="34" charset="-122"/>
              </a:rPr>
              <a:t>背景介绍</a:t>
            </a:r>
            <a:endParaRPr kumimoji="0" lang="zh-CN" altLang="en-US" sz="3200" b="1" i="0" u="none" strike="noStrike" kern="1200" cap="none" spc="0" normalizeH="0" baseline="0" noProof="0" dirty="0">
              <a:ln>
                <a:noFill/>
              </a:ln>
              <a:solidFill>
                <a:schemeClr val="accent3">
                  <a:lumMod val="75000"/>
                </a:schemeClr>
              </a:solidFill>
              <a:effectLst/>
              <a:uLnTx/>
              <a:uFillTx/>
              <a:latin typeface="微软雅黑" panose="020B0503020204020204" pitchFamily="34" charset="-122"/>
              <a:ea typeface="微软雅黑" panose="020B0503020204020204" pitchFamily="34" charset="-122"/>
            </a:endParaRPr>
          </a:p>
        </p:txBody>
      </p:sp>
      <p:sp>
        <p:nvSpPr>
          <p:cNvPr id="34" name="文本框 33"/>
          <p:cNvSpPr txBox="1"/>
          <p:nvPr/>
        </p:nvSpPr>
        <p:spPr>
          <a:xfrm>
            <a:off x="2566670" y="3789045"/>
            <a:ext cx="1828800" cy="460375"/>
          </a:xfrm>
          <a:prstGeom prst="rect">
            <a:avLst/>
          </a:prstGeom>
          <a:noFill/>
        </p:spPr>
        <p:txBody>
          <a:bodyPr wrap="square">
            <a:spAutoFit/>
          </a:bodyPr>
          <a:p>
            <a:r>
              <a:rPr lang="zh-CN" altLang="en-US" sz="2400" b="1">
                <a:solidFill>
                  <a:schemeClr val="accent2"/>
                </a:solidFill>
                <a:latin typeface="微软雅黑" panose="020B0503020204020204" pitchFamily="34" charset="-122"/>
                <a:ea typeface="微软雅黑" panose="020B0503020204020204" pitchFamily="34" charset="-122"/>
              </a:rPr>
              <a:t>抗多径天线</a:t>
            </a:r>
            <a:endParaRPr lang="zh-CN" altLang="en-US" sz="2400" b="1">
              <a:solidFill>
                <a:schemeClr val="accent2"/>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2080260" y="4131945"/>
            <a:ext cx="3364230" cy="1753235"/>
          </a:xfrm>
          <a:prstGeom prst="rect">
            <a:avLst/>
          </a:prstGeom>
          <a:noFill/>
        </p:spPr>
        <p:txBody>
          <a:bodyPr wrap="square" rtlCol="0" anchor="t">
            <a:spAutoFit/>
          </a:bodyPr>
          <a:p>
            <a:pPr indent="0" fontAlgn="auto">
              <a:lnSpc>
                <a:spcPct val="150000"/>
              </a:lnSpc>
            </a:pPr>
            <a:r>
              <a:rPr lang="en-US" altLang="zh-CN" sz="2400" b="1">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sym typeface="+mn-ea"/>
              </a:rPr>
              <a:t>体积大；</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pPr>
            <a:r>
              <a:rPr lang="en-US" altLang="zh-CN" sz="2400" b="1">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2400" b="1">
                <a:latin typeface="微软雅黑" panose="020B0503020204020204" pitchFamily="34" charset="-122"/>
                <a:ea typeface="微软雅黑" panose="020B0503020204020204" pitchFamily="34" charset="-122"/>
                <a:cs typeface="微软雅黑" panose="020B0503020204020204" pitchFamily="34" charset="-122"/>
                <a:sym typeface="+mn-ea"/>
              </a:rPr>
              <a:t>成本高</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r>
              <a:rPr lang="en-US" altLang="zh-CN" sz="2400" b="1">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sym typeface="+mn-ea"/>
              </a:rPr>
              <a:t>无法满足低成本需要。</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 name="文本框 4"/>
          <p:cNvSpPr txBox="1"/>
          <p:nvPr/>
        </p:nvSpPr>
        <p:spPr>
          <a:xfrm>
            <a:off x="8471535" y="3743325"/>
            <a:ext cx="1963420" cy="460375"/>
          </a:xfrm>
          <a:prstGeom prst="rect">
            <a:avLst/>
          </a:prstGeom>
          <a:noFill/>
        </p:spPr>
        <p:txBody>
          <a:bodyPr wrap="square">
            <a:spAutoFit/>
          </a:bodyPr>
          <a:p>
            <a:r>
              <a:rPr lang="zh-CN" altLang="en-US" sz="2400" b="1">
                <a:solidFill>
                  <a:schemeClr val="accent2"/>
                </a:solidFill>
                <a:latin typeface="微软雅黑" panose="020B0503020204020204" pitchFamily="34" charset="-122"/>
                <a:ea typeface="微软雅黑" panose="020B0503020204020204" pitchFamily="34" charset="-122"/>
              </a:rPr>
              <a:t>滤波技术</a:t>
            </a:r>
            <a:endParaRPr lang="zh-CN" altLang="en-US" sz="2400" b="1">
              <a:solidFill>
                <a:schemeClr val="accent2"/>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7679055" y="4077335"/>
            <a:ext cx="3100070" cy="1753235"/>
          </a:xfrm>
          <a:prstGeom prst="rect">
            <a:avLst/>
          </a:prstGeom>
          <a:noFill/>
        </p:spPr>
        <p:txBody>
          <a:bodyPr wrap="square" rtlCol="0" anchor="t">
            <a:spAutoFit/>
          </a:bodyPr>
          <a:p>
            <a:pPr indent="0" fontAlgn="auto">
              <a:lnSpc>
                <a:spcPct val="150000"/>
              </a:lnSpc>
              <a:buFont typeface="Wingdings" panose="05000000000000000000" charset="0"/>
              <a:buNone/>
            </a:pPr>
            <a:r>
              <a:rPr lang="en-US" altLang="zh-CN" sz="2400" b="1">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sym typeface="+mn-ea"/>
              </a:rPr>
              <a:t>时域或频域周期性；</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buFont typeface="Wingdings" panose="05000000000000000000" charset="0"/>
              <a:buNone/>
            </a:pPr>
            <a:r>
              <a:rPr lang="en-US" altLang="zh-CN" sz="2400" b="1">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2400" b="1">
                <a:latin typeface="微软雅黑" panose="020B0503020204020204" pitchFamily="34" charset="-122"/>
                <a:ea typeface="微软雅黑" panose="020B0503020204020204" pitchFamily="34" charset="-122"/>
                <a:cs typeface="微软雅黑" panose="020B0503020204020204" pitchFamily="34" charset="-122"/>
                <a:sym typeface="+mn-ea"/>
              </a:rPr>
              <a:t>没有利用空域信息</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buFont typeface="Wingdings" panose="05000000000000000000" charset="0"/>
              <a:buNone/>
            </a:pPr>
            <a:r>
              <a:rPr lang="en-US" altLang="zh-CN" sz="2400" b="1">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sym typeface="+mn-ea"/>
              </a:rPr>
              <a:t>需要长时间观测。</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02" name="图片 101"/>
          <p:cNvPicPr/>
          <p:nvPr/>
        </p:nvPicPr>
        <p:blipFill>
          <a:blip r:embed="rId1"/>
          <a:stretch>
            <a:fillRect/>
          </a:stretch>
        </p:blipFill>
        <p:spPr>
          <a:xfrm>
            <a:off x="478790" y="1637030"/>
            <a:ext cx="2788285" cy="2082165"/>
          </a:xfrm>
          <a:prstGeom prst="rect">
            <a:avLst/>
          </a:prstGeom>
          <a:noFill/>
          <a:ln w="9525">
            <a:noFill/>
          </a:ln>
        </p:spPr>
      </p:pic>
      <p:pic>
        <p:nvPicPr>
          <p:cNvPr id="10" name="图片 9"/>
          <p:cNvPicPr>
            <a:picLocks noChangeAspect="1"/>
          </p:cNvPicPr>
          <p:nvPr/>
        </p:nvPicPr>
        <p:blipFill>
          <a:blip r:embed="rId2"/>
          <a:stretch>
            <a:fillRect/>
          </a:stretch>
        </p:blipFill>
        <p:spPr>
          <a:xfrm>
            <a:off x="9263380" y="1721485"/>
            <a:ext cx="2790190" cy="1943735"/>
          </a:xfrm>
          <a:prstGeom prst="rect">
            <a:avLst/>
          </a:prstGeom>
        </p:spPr>
      </p:pic>
      <p:pic>
        <p:nvPicPr>
          <p:cNvPr id="106" name="图片 105"/>
          <p:cNvPicPr/>
          <p:nvPr/>
        </p:nvPicPr>
        <p:blipFill>
          <a:blip r:embed="rId3"/>
          <a:stretch>
            <a:fillRect/>
          </a:stretch>
        </p:blipFill>
        <p:spPr>
          <a:xfrm>
            <a:off x="3359150" y="1630045"/>
            <a:ext cx="2790000" cy="2080800"/>
          </a:xfrm>
          <a:prstGeom prst="rect">
            <a:avLst/>
          </a:prstGeom>
          <a:noFill/>
          <a:ln w="9525">
            <a:noFill/>
          </a:ln>
        </p:spPr>
      </p:pic>
      <p:cxnSp>
        <p:nvCxnSpPr>
          <p:cNvPr id="9" name="直接连接符 8"/>
          <p:cNvCxnSpPr/>
          <p:nvPr/>
        </p:nvCxnSpPr>
        <p:spPr>
          <a:xfrm flipH="1">
            <a:off x="6314440" y="1628775"/>
            <a:ext cx="635" cy="395986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4"/>
          <a:srcRect l="2109" r="2245"/>
          <a:stretch>
            <a:fillRect/>
          </a:stretch>
        </p:blipFill>
        <p:spPr>
          <a:xfrm>
            <a:off x="6455410" y="1637030"/>
            <a:ext cx="2790190" cy="2073275"/>
          </a:xfrm>
          <a:prstGeom prst="rect">
            <a:avLst/>
          </a:prstGeom>
        </p:spPr>
      </p:pic>
      <p:sp>
        <p:nvSpPr>
          <p:cNvPr id="8" name="圆角矩形 7"/>
          <p:cNvSpPr/>
          <p:nvPr/>
        </p:nvSpPr>
        <p:spPr>
          <a:xfrm>
            <a:off x="1846580" y="5805805"/>
            <a:ext cx="9308465" cy="942340"/>
          </a:xfrm>
          <a:prstGeom prst="roundRect">
            <a:avLst/>
          </a:prstGeom>
          <a:solidFill>
            <a:srgbClr val="FDF731"/>
          </a:solidFill>
        </p:spPr>
        <p:style>
          <a:lnRef idx="1">
            <a:schemeClr val="accent2"/>
          </a:lnRef>
          <a:fillRef idx="3">
            <a:schemeClr val="accent2"/>
          </a:fillRef>
          <a:effectRef idx="2">
            <a:schemeClr val="accent2"/>
          </a:effectRef>
          <a:fontRef idx="minor">
            <a:schemeClr val="lt1"/>
          </a:fontRef>
        </p:style>
        <p:txBody>
          <a:bodyPr rtlCol="0" anchor="ctr"/>
          <a:p>
            <a:pPr algn="l"/>
            <a:r>
              <a:rPr lang="zh-CN"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开展基于双/多天线</a:t>
            </a:r>
            <a:r>
              <a:rPr lang="zh-CN"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实时多径抑制</a:t>
            </a:r>
            <a:r>
              <a:rPr lang="zh-CN"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技术研究，能够充分利用信号的空域信息并有效提升实时定位的精度。</a:t>
            </a:r>
            <a:endParaRPr lang="zh-CN"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500" advClick="0"/>
    </mc:Choice>
    <mc:Fallback>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38200" y="981075"/>
            <a:ext cx="11057890" cy="534035"/>
          </a:xfrm>
          <a:prstGeom prst="rect">
            <a:avLst/>
          </a:prstGeom>
        </p:spPr>
        <p:txBody>
          <a:bodyPr wrap="square">
            <a:spAutoFit/>
          </a:bodyPr>
          <a:lstStyle/>
          <a:p>
            <a:pPr>
              <a:lnSpc>
                <a:spcPct val="120000"/>
              </a:lnSpc>
            </a:pPr>
            <a:r>
              <a:rPr lang="zh-CN" altLang="en-US" sz="2400" kern="1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现有</a:t>
            </a:r>
            <a:r>
              <a:rPr lang="en-US" altLang="zh-CN" sz="2400" kern="1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GNSS</a:t>
            </a:r>
            <a:r>
              <a:rPr lang="zh-CN" altLang="en-US" sz="2400" kern="1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定姿方法在复杂场景下可靠性较低</a:t>
            </a:r>
            <a:endParaRPr lang="zh-CN" altLang="en-US" sz="2400" kern="1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标题 1"/>
          <p:cNvSpPr txBox="1"/>
          <p:nvPr/>
        </p:nvSpPr>
        <p:spPr>
          <a:xfrm>
            <a:off x="1313725" y="268014"/>
            <a:ext cx="4896545" cy="5040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sz="3200" b="1" i="0" u="none" strike="noStrike" kern="1200" cap="none" spc="0" normalizeH="0" baseline="0" noProof="0" dirty="0">
                <a:ln>
                  <a:noFill/>
                </a:ln>
                <a:solidFill>
                  <a:schemeClr val="accent3">
                    <a:lumMod val="75000"/>
                  </a:schemeClr>
                </a:solidFill>
                <a:effectLst/>
                <a:uLnTx/>
                <a:uFillTx/>
                <a:latin typeface="微软雅黑" panose="020B0503020204020204" pitchFamily="34" charset="-122"/>
                <a:ea typeface="微软雅黑" panose="020B0503020204020204" pitchFamily="34" charset="-122"/>
              </a:rPr>
              <a:t>一、课题</a:t>
            </a:r>
            <a:r>
              <a:rPr kumimoji="0" lang="zh-CN" altLang="en-US" sz="3200" b="1" i="0" u="none" strike="noStrike" kern="1200" cap="none" spc="0" normalizeH="0" baseline="0" noProof="0" dirty="0">
                <a:ln>
                  <a:noFill/>
                </a:ln>
                <a:solidFill>
                  <a:schemeClr val="accent3">
                    <a:lumMod val="75000"/>
                  </a:schemeClr>
                </a:solidFill>
                <a:effectLst/>
                <a:uLnTx/>
                <a:uFillTx/>
                <a:latin typeface="微软雅黑" panose="020B0503020204020204" pitchFamily="34" charset="-122"/>
                <a:ea typeface="微软雅黑" panose="020B0503020204020204" pitchFamily="34" charset="-122"/>
              </a:rPr>
              <a:t>背景介绍</a:t>
            </a:r>
            <a:endParaRPr kumimoji="0" lang="zh-CN" altLang="en-US" sz="3200" b="1" i="0" u="none" strike="noStrike" kern="1200" cap="none" spc="0" normalizeH="0" baseline="0" noProof="0" dirty="0">
              <a:ln>
                <a:noFill/>
              </a:ln>
              <a:solidFill>
                <a:schemeClr val="accent3">
                  <a:lumMod val="75000"/>
                </a:schemeClr>
              </a:solidFill>
              <a:effectLst/>
              <a:uLnTx/>
              <a:uFillTx/>
              <a:latin typeface="微软雅黑" panose="020B0503020204020204" pitchFamily="34" charset="-122"/>
              <a:ea typeface="微软雅黑" panose="020B0503020204020204" pitchFamily="34" charset="-122"/>
            </a:endParaRPr>
          </a:p>
        </p:txBody>
      </p:sp>
      <p:sp>
        <p:nvSpPr>
          <p:cNvPr id="31" name="文本框 30"/>
          <p:cNvSpPr txBox="1"/>
          <p:nvPr/>
        </p:nvSpPr>
        <p:spPr>
          <a:xfrm>
            <a:off x="2639695" y="3322320"/>
            <a:ext cx="2204720" cy="460375"/>
          </a:xfrm>
          <a:prstGeom prst="rect">
            <a:avLst/>
          </a:prstGeom>
          <a:noFill/>
        </p:spPr>
        <p:txBody>
          <a:bodyPr wrap="square">
            <a:spAutoFit/>
          </a:bodyPr>
          <a:p>
            <a:r>
              <a:rPr lang="zh-CN" altLang="en-US" sz="2400" b="1">
                <a:solidFill>
                  <a:schemeClr val="accent2"/>
                </a:solidFill>
                <a:latin typeface="微软雅黑" panose="020B0503020204020204" pitchFamily="34" charset="-122"/>
                <a:ea typeface="微软雅黑" panose="020B0503020204020204" pitchFamily="34" charset="-122"/>
              </a:rPr>
              <a:t>惯导定姿</a:t>
            </a:r>
            <a:endParaRPr lang="zh-CN" altLang="en-US" sz="2400" b="1">
              <a:solidFill>
                <a:schemeClr val="accent2"/>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8687435" y="3322955"/>
            <a:ext cx="1644015" cy="460375"/>
          </a:xfrm>
          <a:prstGeom prst="rect">
            <a:avLst/>
          </a:prstGeom>
          <a:noFill/>
        </p:spPr>
        <p:txBody>
          <a:bodyPr wrap="square">
            <a:spAutoFit/>
          </a:bodyPr>
          <a:p>
            <a:r>
              <a:rPr lang="zh-CN" altLang="en-US" sz="2400" b="1">
                <a:solidFill>
                  <a:schemeClr val="accent2"/>
                </a:solidFill>
                <a:latin typeface="微软雅黑" panose="020B0503020204020204" pitchFamily="34" charset="-122"/>
                <a:ea typeface="微软雅黑" panose="020B0503020204020204" pitchFamily="34" charset="-122"/>
              </a:rPr>
              <a:t>卫导定姿</a:t>
            </a:r>
            <a:endParaRPr lang="zh-CN" altLang="en-US" sz="2400" b="1">
              <a:solidFill>
                <a:schemeClr val="accent2"/>
              </a:solidFill>
              <a:latin typeface="微软雅黑" panose="020B0503020204020204" pitchFamily="34" charset="-122"/>
              <a:ea typeface="微软雅黑" panose="020B0503020204020204" pitchFamily="34" charset="-122"/>
            </a:endParaRPr>
          </a:p>
        </p:txBody>
      </p:sp>
      <p:pic>
        <p:nvPicPr>
          <p:cNvPr id="103" name="图片 102"/>
          <p:cNvPicPr/>
          <p:nvPr/>
        </p:nvPicPr>
        <p:blipFill>
          <a:blip r:embed="rId1"/>
          <a:stretch>
            <a:fillRect/>
          </a:stretch>
        </p:blipFill>
        <p:spPr>
          <a:xfrm>
            <a:off x="838835" y="1516380"/>
            <a:ext cx="2710180" cy="1911350"/>
          </a:xfrm>
          <a:prstGeom prst="rect">
            <a:avLst/>
          </a:prstGeom>
          <a:noFill/>
          <a:ln w="9525">
            <a:noFill/>
          </a:ln>
        </p:spPr>
      </p:pic>
      <p:pic>
        <p:nvPicPr>
          <p:cNvPr id="104" name="图片 103"/>
          <p:cNvPicPr/>
          <p:nvPr/>
        </p:nvPicPr>
        <p:blipFill>
          <a:blip r:embed="rId2"/>
          <a:srcRect t="-7986" b="-2532"/>
          <a:stretch>
            <a:fillRect/>
          </a:stretch>
        </p:blipFill>
        <p:spPr>
          <a:xfrm>
            <a:off x="3474720" y="1510665"/>
            <a:ext cx="2384425" cy="1908810"/>
          </a:xfrm>
          <a:prstGeom prst="rect">
            <a:avLst/>
          </a:prstGeom>
          <a:noFill/>
          <a:ln w="9525">
            <a:noFill/>
          </a:ln>
        </p:spPr>
      </p:pic>
      <p:sp>
        <p:nvSpPr>
          <p:cNvPr id="57" name="矩形 56"/>
          <p:cNvSpPr/>
          <p:nvPr/>
        </p:nvSpPr>
        <p:spPr>
          <a:xfrm>
            <a:off x="693420" y="3836035"/>
            <a:ext cx="2463800" cy="368300"/>
          </a:xfrm>
          <a:prstGeom prst="rect">
            <a:avLst/>
          </a:prstGeom>
          <a:solidFill>
            <a:schemeClr val="bg2">
              <a:lumMod val="50000"/>
            </a:schemeClr>
          </a:solidFill>
        </p:spPr>
        <p:txBody>
          <a:bodyPr wrap="square">
            <a:spAutoFit/>
          </a:bodyPr>
          <a:p>
            <a:pPr lvl="0" algn="ctr"/>
            <a:r>
              <a:rPr lang="zh-CN"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优点</a:t>
            </a:r>
            <a:endParaRPr lang="zh-CN"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矩形 2"/>
          <p:cNvSpPr/>
          <p:nvPr/>
        </p:nvSpPr>
        <p:spPr>
          <a:xfrm>
            <a:off x="693420" y="4204335"/>
            <a:ext cx="2464435" cy="829945"/>
          </a:xfrm>
          <a:prstGeom prst="rect">
            <a:avLst/>
          </a:prstGeom>
          <a:solidFill>
            <a:schemeClr val="bg1">
              <a:lumMod val="95000"/>
            </a:schemeClr>
          </a:solidFill>
          <a:ln>
            <a:noFill/>
          </a:ln>
        </p:spPr>
        <p:txBody>
          <a:bodyPr wrap="square">
            <a:spAutoFit/>
          </a:bodyPr>
          <a:p>
            <a:pPr marL="285750" indent="-285750">
              <a:lnSpc>
                <a:spcPct val="150000"/>
              </a:lnSpc>
              <a:buFont typeface="Wingdings" panose="05000000000000000000" charset="0"/>
              <a:buChar char="l"/>
            </a:pP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连续性好</a:t>
            </a:r>
            <a:endParaRPr lang="zh-CN" altLang="en-US" sz="1600" b="1"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Wingdings" panose="05000000000000000000" charset="0"/>
              <a:buChar char="l"/>
            </a:pP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无电磁干扰</a:t>
            </a:r>
            <a:endParaRPr lang="zh-CN" altLang="en-US" sz="16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矩形 3"/>
          <p:cNvSpPr/>
          <p:nvPr/>
        </p:nvSpPr>
        <p:spPr>
          <a:xfrm>
            <a:off x="3547110" y="3819525"/>
            <a:ext cx="2463800" cy="368300"/>
          </a:xfrm>
          <a:prstGeom prst="rect">
            <a:avLst/>
          </a:prstGeom>
          <a:solidFill>
            <a:schemeClr val="bg2">
              <a:lumMod val="50000"/>
            </a:schemeClr>
          </a:solidFill>
        </p:spPr>
        <p:txBody>
          <a:bodyPr wrap="square">
            <a:spAutoFit/>
          </a:bodyPr>
          <a:p>
            <a:pPr lvl="0" algn="ctr"/>
            <a:r>
              <a:rPr lang="zh-CN"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缺点</a:t>
            </a:r>
            <a:endParaRPr lang="zh-CN"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矩形 7"/>
          <p:cNvSpPr/>
          <p:nvPr/>
        </p:nvSpPr>
        <p:spPr>
          <a:xfrm>
            <a:off x="3547110" y="4187825"/>
            <a:ext cx="2464435" cy="829945"/>
          </a:xfrm>
          <a:prstGeom prst="rect">
            <a:avLst/>
          </a:prstGeom>
          <a:solidFill>
            <a:schemeClr val="bg1">
              <a:lumMod val="95000"/>
            </a:schemeClr>
          </a:solidFill>
          <a:ln>
            <a:noFill/>
          </a:ln>
        </p:spPr>
        <p:txBody>
          <a:bodyPr wrap="square">
            <a:spAutoFit/>
          </a:bodyPr>
          <a:p>
            <a:pPr marL="285750" indent="-285750">
              <a:lnSpc>
                <a:spcPct val="150000"/>
              </a:lnSpc>
              <a:buFont typeface="Wingdings" panose="05000000000000000000" charset="0"/>
              <a:buChar char="l"/>
            </a:pP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误差累积</a:t>
            </a:r>
            <a:endParaRPr lang="zh-CN" altLang="en-US" sz="1600" b="1"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Wingdings" panose="05000000000000000000" charset="0"/>
              <a:buChar char="l"/>
            </a:pP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需要校正</a:t>
            </a:r>
            <a:endParaRPr lang="zh-CN" altLang="en-US" sz="1600" b="1"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1024" descr="C:\博士相关\笔记\图片数据\四个的实物图.jpg四个的实物图"/>
          <p:cNvPicPr>
            <a:picLocks noChangeAspect="1"/>
          </p:cNvPicPr>
          <p:nvPr/>
        </p:nvPicPr>
        <p:blipFill>
          <a:blip r:embed="rId3"/>
          <a:stretch>
            <a:fillRect/>
          </a:stretch>
        </p:blipFill>
        <p:spPr>
          <a:xfrm>
            <a:off x="6454775" y="1516380"/>
            <a:ext cx="2740660" cy="1790065"/>
          </a:xfrm>
          <a:prstGeom prst="rect">
            <a:avLst/>
          </a:prstGeom>
          <a:noFill/>
          <a:ln w="9525">
            <a:noFill/>
          </a:ln>
        </p:spPr>
      </p:pic>
      <p:graphicFrame>
        <p:nvGraphicFramePr>
          <p:cNvPr id="13" name="对象 -2147481041"/>
          <p:cNvGraphicFramePr>
            <a:graphicFrameLocks noChangeAspect="1"/>
          </p:cNvGraphicFramePr>
          <p:nvPr/>
        </p:nvGraphicFramePr>
        <p:xfrm>
          <a:off x="9479280" y="1412875"/>
          <a:ext cx="2585085" cy="1996440"/>
        </p:xfrm>
        <a:graphic>
          <a:graphicData uri="http://schemas.openxmlformats.org/presentationml/2006/ole">
            <mc:AlternateContent xmlns:mc="http://schemas.openxmlformats.org/markup-compatibility/2006">
              <mc:Choice xmlns:v="urn:schemas-microsoft-com:vml" Requires="v">
                <p:oleObj spid="_x0000_s15" name="" r:id="rId4" imgW="4331970" imgH="5835015" progId="Visio.Drawing.15">
                  <p:embed/>
                </p:oleObj>
              </mc:Choice>
              <mc:Fallback>
                <p:oleObj name="" r:id="rId4" imgW="4331970" imgH="5835015" progId="Visio.Drawing.15">
                  <p:embed/>
                  <p:pic>
                    <p:nvPicPr>
                      <p:cNvPr id="0" name="图片 9"/>
                      <p:cNvPicPr/>
                      <p:nvPr/>
                    </p:nvPicPr>
                    <p:blipFill>
                      <a:blip r:embed="rId5"/>
                      <a:stretch>
                        <a:fillRect/>
                      </a:stretch>
                    </p:blipFill>
                    <p:spPr>
                      <a:xfrm>
                        <a:off x="9479280" y="1412875"/>
                        <a:ext cx="2585085" cy="1996440"/>
                      </a:xfrm>
                      <a:prstGeom prst="rect">
                        <a:avLst/>
                      </a:prstGeom>
                      <a:noFill/>
                      <a:ln w="38100">
                        <a:noFill/>
                        <a:miter/>
                      </a:ln>
                    </p:spPr>
                  </p:pic>
                </p:oleObj>
              </mc:Fallback>
            </mc:AlternateContent>
          </a:graphicData>
        </a:graphic>
      </p:graphicFrame>
      <p:sp>
        <p:nvSpPr>
          <p:cNvPr id="9" name="矩形 8"/>
          <p:cNvSpPr/>
          <p:nvPr/>
        </p:nvSpPr>
        <p:spPr>
          <a:xfrm>
            <a:off x="6632575" y="3819525"/>
            <a:ext cx="2463800" cy="368300"/>
          </a:xfrm>
          <a:prstGeom prst="rect">
            <a:avLst/>
          </a:prstGeom>
          <a:solidFill>
            <a:schemeClr val="bg2">
              <a:lumMod val="50000"/>
            </a:schemeClr>
          </a:solidFill>
        </p:spPr>
        <p:txBody>
          <a:bodyPr wrap="square">
            <a:spAutoFit/>
          </a:bodyPr>
          <a:p>
            <a:pPr lvl="0" algn="ctr"/>
            <a:r>
              <a:rPr lang="zh-CN"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优点</a:t>
            </a:r>
            <a:endParaRPr lang="zh-CN"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矩形 10"/>
          <p:cNvSpPr/>
          <p:nvPr/>
        </p:nvSpPr>
        <p:spPr>
          <a:xfrm>
            <a:off x="6632575" y="4187825"/>
            <a:ext cx="2464435" cy="829945"/>
          </a:xfrm>
          <a:prstGeom prst="rect">
            <a:avLst/>
          </a:prstGeom>
          <a:solidFill>
            <a:schemeClr val="bg1">
              <a:lumMod val="95000"/>
            </a:schemeClr>
          </a:solidFill>
          <a:ln>
            <a:noFill/>
          </a:ln>
        </p:spPr>
        <p:txBody>
          <a:bodyPr wrap="square">
            <a:spAutoFit/>
          </a:bodyPr>
          <a:p>
            <a:pPr marL="285750" indent="-285750">
              <a:lnSpc>
                <a:spcPct val="150000"/>
              </a:lnSpc>
              <a:buFont typeface="Wingdings" panose="05000000000000000000" charset="0"/>
              <a:buChar char="l"/>
            </a:pP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成本低</a:t>
            </a:r>
            <a:endParaRPr lang="zh-CN" altLang="en-US" sz="1600" b="1"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Wingdings" panose="05000000000000000000" charset="0"/>
              <a:buChar char="l"/>
            </a:pP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无误差累积</a:t>
            </a:r>
            <a:endParaRPr lang="zh-CN" altLang="en-US" sz="16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矩形 13"/>
          <p:cNvSpPr/>
          <p:nvPr/>
        </p:nvSpPr>
        <p:spPr>
          <a:xfrm>
            <a:off x="9486265" y="3803015"/>
            <a:ext cx="2463800" cy="368300"/>
          </a:xfrm>
          <a:prstGeom prst="rect">
            <a:avLst/>
          </a:prstGeom>
          <a:solidFill>
            <a:schemeClr val="bg2">
              <a:lumMod val="50000"/>
            </a:schemeClr>
          </a:solidFill>
        </p:spPr>
        <p:txBody>
          <a:bodyPr wrap="square">
            <a:spAutoFit/>
          </a:bodyPr>
          <a:p>
            <a:pPr lvl="0" algn="ctr"/>
            <a:r>
              <a:rPr lang="zh-CN"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现有定姿方法缺点</a:t>
            </a:r>
            <a:endParaRPr lang="zh-CN"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矩形 15"/>
          <p:cNvSpPr/>
          <p:nvPr/>
        </p:nvSpPr>
        <p:spPr>
          <a:xfrm>
            <a:off x="9486265" y="4171315"/>
            <a:ext cx="2464435" cy="1198880"/>
          </a:xfrm>
          <a:prstGeom prst="rect">
            <a:avLst/>
          </a:prstGeom>
          <a:solidFill>
            <a:schemeClr val="bg1">
              <a:lumMod val="95000"/>
            </a:schemeClr>
          </a:solidFill>
          <a:ln>
            <a:noFill/>
          </a:ln>
        </p:spPr>
        <p:txBody>
          <a:bodyPr wrap="square">
            <a:spAutoFit/>
          </a:bodyPr>
          <a:p>
            <a:pPr marL="285750" indent="-285750">
              <a:lnSpc>
                <a:spcPct val="150000"/>
              </a:lnSpc>
              <a:buFont typeface="Wingdings" panose="05000000000000000000" charset="0"/>
              <a:buChar char="l"/>
            </a:pP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模糊度固定和姿态解算分两步进行</a:t>
            </a:r>
            <a:endParaRPr lang="zh-CN" altLang="en-US" sz="1600" b="1"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Wingdings" panose="05000000000000000000" charset="0"/>
              <a:buChar char="l"/>
            </a:pP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复杂场景可靠性较低</a:t>
            </a:r>
            <a:endParaRPr lang="zh-CN" altLang="en-US" sz="16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圆角矩形 6"/>
          <p:cNvSpPr/>
          <p:nvPr/>
        </p:nvSpPr>
        <p:spPr>
          <a:xfrm>
            <a:off x="1990725" y="5524500"/>
            <a:ext cx="9308465" cy="942340"/>
          </a:xfrm>
          <a:prstGeom prst="roundRect">
            <a:avLst/>
          </a:prstGeom>
          <a:solidFill>
            <a:srgbClr val="FDF731"/>
          </a:solidFill>
        </p:spPr>
        <p:style>
          <a:lnRef idx="1">
            <a:schemeClr val="accent2"/>
          </a:lnRef>
          <a:fillRef idx="3">
            <a:schemeClr val="accent2"/>
          </a:fillRef>
          <a:effectRef idx="2">
            <a:schemeClr val="accent2"/>
          </a:effectRef>
          <a:fontRef idx="minor">
            <a:schemeClr val="lt1"/>
          </a:fontRef>
        </p:style>
        <p:txBody>
          <a:bodyPr rtlCol="0" anchor="ctr"/>
          <a:p>
            <a:pPr algn="l"/>
            <a:r>
              <a:rPr lang="zh-CN"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有必要开展</a:t>
            </a:r>
            <a:r>
              <a:rPr lang="zh-CN"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面向复杂场景下</a:t>
            </a:r>
            <a:r>
              <a:rPr lang="zh-CN"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的</a:t>
            </a:r>
            <a:r>
              <a:rPr lang="zh-CN"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多天线</a:t>
            </a:r>
            <a:r>
              <a:rPr lang="zh-CN"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定姿技术的研究，提升定姿结果</a:t>
            </a:r>
            <a:r>
              <a:rPr lang="zh-CN"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可靠性。</a:t>
            </a:r>
            <a:endParaRPr lang="zh-CN"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500" advClick="0"/>
    </mc:Choice>
    <mc:Fallback>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bwMode="auto">
          <a:xfrm>
            <a:off x="2723902" y="2777414"/>
            <a:ext cx="0" cy="2359341"/>
          </a:xfrm>
          <a:prstGeom prst="line">
            <a:avLst/>
          </a:prstGeom>
          <a:solidFill>
            <a:schemeClr val="accent1"/>
          </a:solidFill>
          <a:ln w="28575" cap="flat" cmpd="sng" algn="ctr">
            <a:solidFill>
              <a:schemeClr val="accent1">
                <a:lumMod val="75000"/>
                <a:alpha val="20000"/>
              </a:schemeClr>
            </a:solidFill>
            <a:prstDash val="solid"/>
            <a:round/>
            <a:headEnd type="none" w="med" len="med"/>
            <a:tailEnd type="none" w="med" len="med"/>
          </a:ln>
        </p:spPr>
      </p:cxnSp>
      <p:cxnSp>
        <p:nvCxnSpPr>
          <p:cNvPr id="3" name="直接连接符 2"/>
          <p:cNvCxnSpPr/>
          <p:nvPr/>
        </p:nvCxnSpPr>
        <p:spPr bwMode="auto">
          <a:xfrm>
            <a:off x="3666170" y="2208586"/>
            <a:ext cx="0" cy="3257031"/>
          </a:xfrm>
          <a:prstGeom prst="line">
            <a:avLst/>
          </a:prstGeom>
          <a:solidFill>
            <a:schemeClr val="accent1"/>
          </a:solidFill>
          <a:ln w="28575" cap="flat" cmpd="sng" algn="ctr">
            <a:solidFill>
              <a:schemeClr val="accent1">
                <a:lumMod val="75000"/>
                <a:alpha val="20000"/>
              </a:schemeClr>
            </a:solidFill>
            <a:prstDash val="solid"/>
            <a:round/>
            <a:headEnd type="none" w="med" len="med"/>
            <a:tailEnd type="none" w="med" len="med"/>
          </a:ln>
        </p:spPr>
      </p:cxnSp>
      <p:sp>
        <p:nvSpPr>
          <p:cNvPr id="9" name="等腰三角形 8"/>
          <p:cNvSpPr/>
          <p:nvPr/>
        </p:nvSpPr>
        <p:spPr bwMode="auto">
          <a:xfrm rot="8775150">
            <a:off x="2947384" y="1867357"/>
            <a:ext cx="470261" cy="405397"/>
          </a:xfrm>
          <a:prstGeom prst="triangle">
            <a:avLst/>
          </a:prstGeom>
          <a:solidFill>
            <a:srgbClr val="B5CDE5"/>
          </a:solidFill>
          <a:ln w="9525" cap="flat" cmpd="sng" algn="ctr">
            <a:noFill/>
            <a:prstDash val="solid"/>
            <a:round/>
            <a:headEnd type="none" w="med" len="med"/>
            <a:tailEnd type="none" w="med" len="med"/>
          </a:ln>
        </p:spPr>
        <p:txBody>
          <a:bodyPr vert="horz" wrap="square" lIns="91440" tIns="45720" rIns="91440" bIns="45720" numCol="1" rtlCol="0" anchor="t" anchorCtr="0" compatLnSpc="1"/>
          <a:p>
            <a:pPr marL="0" marR="0" indent="0" algn="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ndParaRPr>
          </a:p>
        </p:txBody>
      </p:sp>
      <p:cxnSp>
        <p:nvCxnSpPr>
          <p:cNvPr id="6" name="直接连接符 5"/>
          <p:cNvCxnSpPr/>
          <p:nvPr/>
        </p:nvCxnSpPr>
        <p:spPr bwMode="auto">
          <a:xfrm flipH="1">
            <a:off x="8550442" y="1015858"/>
            <a:ext cx="1046360" cy="933762"/>
          </a:xfrm>
          <a:prstGeom prst="line">
            <a:avLst/>
          </a:prstGeom>
          <a:solidFill>
            <a:schemeClr val="accent1"/>
          </a:solidFill>
          <a:ln w="9525" cap="flat" cmpd="sng" algn="ctr">
            <a:solidFill>
              <a:srgbClr val="B2CBE5"/>
            </a:solidFill>
            <a:prstDash val="solid"/>
            <a:round/>
            <a:headEnd type="none" w="med" len="med"/>
            <a:tailEnd type="none" w="med" len="med"/>
          </a:ln>
        </p:spPr>
      </p:cxnSp>
      <p:sp>
        <p:nvSpPr>
          <p:cNvPr id="2" name="文本框 1"/>
          <p:cNvSpPr txBox="1"/>
          <p:nvPr/>
        </p:nvSpPr>
        <p:spPr>
          <a:xfrm>
            <a:off x="2926715" y="2419350"/>
            <a:ext cx="698500" cy="3415030"/>
          </a:xfrm>
          <a:prstGeom prst="rect">
            <a:avLst/>
          </a:prstGeom>
          <a:noFill/>
        </p:spPr>
        <p:txBody>
          <a:bodyPr wrap="square" rtlCol="0">
            <a:spAutoFit/>
          </a:bodyPr>
          <a:p>
            <a:pPr>
              <a:lnSpc>
                <a:spcPct val="150000"/>
              </a:lnSpc>
            </a:pPr>
            <a:r>
              <a:rPr lang="zh-CN" altLang="en-US" sz="3600" b="1">
                <a:ln w="22225">
                  <a:solidFill>
                    <a:schemeClr val="accent2"/>
                  </a:solidFill>
                  <a:prstDash val="solid"/>
                </a:ln>
                <a:solidFill>
                  <a:schemeClr val="accent2">
                    <a:lumMod val="40000"/>
                    <a:lumOff val="60000"/>
                  </a:schemeClr>
                </a:solidFill>
                <a:effectLst/>
                <a:latin typeface="楷体" panose="02010609060101010101" pitchFamily="49" charset="-122"/>
                <a:ea typeface="楷体" panose="02010609060101010101" pitchFamily="49" charset="-122"/>
              </a:rPr>
              <a:t>研</a:t>
            </a:r>
            <a:endParaRPr lang="zh-CN" altLang="en-US" sz="3600" b="1">
              <a:ln w="22225">
                <a:solidFill>
                  <a:schemeClr val="accent2"/>
                </a:solidFill>
                <a:prstDash val="solid"/>
              </a:ln>
              <a:solidFill>
                <a:schemeClr val="accent2">
                  <a:lumMod val="40000"/>
                  <a:lumOff val="60000"/>
                </a:schemeClr>
              </a:solidFill>
              <a:effectLst/>
              <a:latin typeface="楷体" panose="02010609060101010101" pitchFamily="49" charset="-122"/>
              <a:ea typeface="楷体" panose="02010609060101010101" pitchFamily="49" charset="-122"/>
            </a:endParaRPr>
          </a:p>
          <a:p>
            <a:pPr>
              <a:lnSpc>
                <a:spcPct val="150000"/>
              </a:lnSpc>
            </a:pPr>
            <a:r>
              <a:rPr lang="zh-CN" altLang="en-US" sz="3600" b="1">
                <a:ln w="22225">
                  <a:solidFill>
                    <a:schemeClr val="accent2"/>
                  </a:solidFill>
                  <a:prstDash val="solid"/>
                </a:ln>
                <a:solidFill>
                  <a:schemeClr val="accent2">
                    <a:lumMod val="40000"/>
                    <a:lumOff val="60000"/>
                  </a:schemeClr>
                </a:solidFill>
                <a:effectLst/>
                <a:latin typeface="楷体" panose="02010609060101010101" pitchFamily="49" charset="-122"/>
                <a:ea typeface="楷体" panose="02010609060101010101" pitchFamily="49" charset="-122"/>
              </a:rPr>
              <a:t>究</a:t>
            </a:r>
            <a:endParaRPr lang="zh-CN" altLang="en-US" sz="3600" b="1">
              <a:ln w="22225">
                <a:solidFill>
                  <a:schemeClr val="accent2"/>
                </a:solidFill>
                <a:prstDash val="solid"/>
              </a:ln>
              <a:solidFill>
                <a:schemeClr val="accent2">
                  <a:lumMod val="40000"/>
                  <a:lumOff val="60000"/>
                </a:schemeClr>
              </a:solidFill>
              <a:effectLst/>
              <a:latin typeface="楷体" panose="02010609060101010101" pitchFamily="49" charset="-122"/>
              <a:ea typeface="楷体" panose="02010609060101010101" pitchFamily="49" charset="-122"/>
            </a:endParaRPr>
          </a:p>
          <a:p>
            <a:pPr>
              <a:lnSpc>
                <a:spcPct val="150000"/>
              </a:lnSpc>
            </a:pPr>
            <a:r>
              <a:rPr lang="zh-CN" altLang="en-US" sz="3600" b="1">
                <a:ln w="22225">
                  <a:solidFill>
                    <a:schemeClr val="accent2"/>
                  </a:solidFill>
                  <a:prstDash val="solid"/>
                </a:ln>
                <a:solidFill>
                  <a:schemeClr val="accent2">
                    <a:lumMod val="40000"/>
                    <a:lumOff val="60000"/>
                  </a:schemeClr>
                </a:solidFill>
                <a:effectLst/>
                <a:latin typeface="楷体" panose="02010609060101010101" pitchFamily="49" charset="-122"/>
                <a:ea typeface="楷体" panose="02010609060101010101" pitchFamily="49" charset="-122"/>
              </a:rPr>
              <a:t>内</a:t>
            </a:r>
            <a:endParaRPr lang="zh-CN" altLang="en-US" sz="3600" b="1">
              <a:ln w="22225">
                <a:solidFill>
                  <a:schemeClr val="accent2"/>
                </a:solidFill>
                <a:prstDash val="solid"/>
              </a:ln>
              <a:solidFill>
                <a:schemeClr val="accent2">
                  <a:lumMod val="40000"/>
                  <a:lumOff val="60000"/>
                </a:schemeClr>
              </a:solidFill>
              <a:effectLst/>
              <a:latin typeface="楷体" panose="02010609060101010101" pitchFamily="49" charset="-122"/>
              <a:ea typeface="楷体" panose="02010609060101010101" pitchFamily="49" charset="-122"/>
            </a:endParaRPr>
          </a:p>
          <a:p>
            <a:pPr>
              <a:lnSpc>
                <a:spcPct val="150000"/>
              </a:lnSpc>
            </a:pPr>
            <a:r>
              <a:rPr lang="zh-CN" altLang="en-US" sz="3600" b="1">
                <a:ln w="22225">
                  <a:solidFill>
                    <a:schemeClr val="accent2"/>
                  </a:solidFill>
                  <a:prstDash val="solid"/>
                </a:ln>
                <a:solidFill>
                  <a:schemeClr val="accent2">
                    <a:lumMod val="40000"/>
                    <a:lumOff val="60000"/>
                  </a:schemeClr>
                </a:solidFill>
                <a:effectLst/>
                <a:latin typeface="楷体" panose="02010609060101010101" pitchFamily="49" charset="-122"/>
                <a:ea typeface="楷体" panose="02010609060101010101" pitchFamily="49" charset="-122"/>
              </a:rPr>
              <a:t>容</a:t>
            </a:r>
            <a:endParaRPr lang="zh-CN" altLang="en-US" sz="3600" b="1">
              <a:ln w="22225">
                <a:solidFill>
                  <a:schemeClr val="accent2"/>
                </a:solidFill>
                <a:prstDash val="solid"/>
              </a:ln>
              <a:solidFill>
                <a:schemeClr val="accent2">
                  <a:lumMod val="40000"/>
                  <a:lumOff val="60000"/>
                </a:schemeClr>
              </a:solidFill>
              <a:effectLst/>
              <a:latin typeface="楷体" panose="02010609060101010101" pitchFamily="49" charset="-122"/>
              <a:ea typeface="楷体" panose="02010609060101010101" pitchFamily="49" charset="-122"/>
            </a:endParaRPr>
          </a:p>
        </p:txBody>
      </p:sp>
      <p:sp>
        <p:nvSpPr>
          <p:cNvPr id="5" name="标题 1"/>
          <p:cNvSpPr txBox="1"/>
          <p:nvPr/>
        </p:nvSpPr>
        <p:spPr>
          <a:xfrm>
            <a:off x="1198880" y="116840"/>
            <a:ext cx="5611495" cy="50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smtClean="0">
                <a:solidFill>
                  <a:schemeClr val="tx1"/>
                </a:solidFill>
                <a:latin typeface="黑体" panose="02010609060101010101" pitchFamily="49" charset="-122"/>
                <a:ea typeface="黑体" panose="02010609060101010101" pitchFamily="49" charset="-122"/>
              </a:rPr>
              <a:t>二、主要研究内容</a:t>
            </a:r>
            <a:endParaRPr lang="zh-CN" altLang="en-US" sz="3200" b="1" dirty="0" smtClean="0">
              <a:solidFill>
                <a:schemeClr val="tx1"/>
              </a:solidFill>
              <a:latin typeface="黑体" panose="02010609060101010101" pitchFamily="49" charset="-122"/>
              <a:ea typeface="黑体" panose="02010609060101010101" pitchFamily="49" charset="-122"/>
            </a:endParaRPr>
          </a:p>
        </p:txBody>
      </p:sp>
      <p:sp>
        <p:nvSpPr>
          <p:cNvPr id="36" name="文本框 35"/>
          <p:cNvSpPr txBox="1"/>
          <p:nvPr/>
        </p:nvSpPr>
        <p:spPr>
          <a:xfrm>
            <a:off x="1990725" y="908685"/>
            <a:ext cx="9692640" cy="645160"/>
          </a:xfrm>
          <a:prstGeom prst="rect">
            <a:avLst/>
          </a:prstGeom>
          <a:noFill/>
        </p:spPr>
        <p:txBody>
          <a:bodyPr wrap="square" rtlCol="0" anchor="t">
            <a:spAutoFit/>
          </a:bodyPr>
          <a:p>
            <a:pPr indent="0" fontAlgn="auto">
              <a:lnSpc>
                <a:spcPct val="150000"/>
              </a:lnSpc>
              <a:buFont typeface="Wingdings" panose="05000000000000000000" charset="0"/>
              <a:buNone/>
            </a:pPr>
            <a:r>
              <a:rPr lang="zh-CN" altLang="en-US" sz="2400" b="1">
                <a:latin typeface="微软雅黑" panose="020B0503020204020204" pitchFamily="34" charset="-122"/>
                <a:ea typeface="微软雅黑" panose="020B0503020204020204" pitchFamily="34" charset="-122"/>
                <a:cs typeface="微软雅黑" panose="020B0503020204020204" pitchFamily="34" charset="-122"/>
                <a:sym typeface="+mn-ea"/>
              </a:rPr>
              <a:t>课题基于</a:t>
            </a: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通用的低成本单天线接收机</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sym typeface="+mn-ea"/>
              </a:rPr>
              <a:t>，开展了以下四个方面的研究。</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1" name="文本框 10"/>
          <p:cNvSpPr txBox="1"/>
          <p:nvPr/>
        </p:nvSpPr>
        <p:spPr>
          <a:xfrm>
            <a:off x="4366895" y="2420620"/>
            <a:ext cx="7056120" cy="3046095"/>
          </a:xfrm>
          <a:prstGeom prst="rect">
            <a:avLst/>
          </a:prstGeom>
          <a:noFill/>
        </p:spPr>
        <p:txBody>
          <a:bodyPr wrap="square" rtlCol="0" anchor="t">
            <a:spAutoFit/>
            <a:scene3d>
              <a:camera prst="orthographicFront"/>
              <a:lightRig rig="harsh" dir="t"/>
            </a:scene3d>
            <a:sp3d extrusionH="57150" prstMaterial="matte">
              <a:bevelT w="63500" h="12700" prst="angle"/>
              <a:contourClr>
                <a:schemeClr val="bg1">
                  <a:lumMod val="65000"/>
                </a:schemeClr>
              </a:contourClr>
            </a:sp3d>
          </a:bodyPr>
          <a:p>
            <a:pPr>
              <a:lnSpc>
                <a:spcPct val="200000"/>
              </a:lnSpc>
            </a:pPr>
            <a:r>
              <a:rPr lang="zh-CN" altLang="en-US" sz="2400" b="1">
                <a:solidFill>
                  <a:schemeClr val="accent3"/>
                </a:solidFill>
                <a:effectLst/>
                <a:latin typeface="微软雅黑" panose="020B0503020204020204" pitchFamily="34" charset="-122"/>
                <a:ea typeface="微软雅黑" panose="020B0503020204020204" pitchFamily="34" charset="-122"/>
                <a:sym typeface="+mn-ea"/>
              </a:rPr>
              <a:t>一、基线长度约束的模糊度固定方法</a:t>
            </a:r>
            <a:endParaRPr lang="zh-CN" altLang="en-US" sz="2400" b="1">
              <a:solidFill>
                <a:schemeClr val="accent3"/>
              </a:solidFill>
              <a:effectLst/>
              <a:latin typeface="微软雅黑" panose="020B0503020204020204" pitchFamily="34" charset="-122"/>
              <a:ea typeface="微软雅黑" panose="020B0503020204020204" pitchFamily="34" charset="-122"/>
            </a:endParaRPr>
          </a:p>
          <a:p>
            <a:pPr>
              <a:lnSpc>
                <a:spcPct val="200000"/>
              </a:lnSpc>
            </a:pPr>
            <a:r>
              <a:rPr lang="zh-CN" altLang="en-US" sz="2400" b="1">
                <a:solidFill>
                  <a:schemeClr val="accent3"/>
                </a:solidFill>
                <a:effectLst/>
                <a:latin typeface="微软雅黑" panose="020B0503020204020204" pitchFamily="34" charset="-122"/>
                <a:ea typeface="微软雅黑" panose="020B0503020204020204" pitchFamily="34" charset="-122"/>
                <a:sym typeface="+mn-ea"/>
              </a:rPr>
              <a:t>二、使用双天线的欺骗检测和多径抑制方法</a:t>
            </a:r>
            <a:endParaRPr lang="zh-CN" altLang="en-US" sz="2400" b="1">
              <a:solidFill>
                <a:schemeClr val="accent3"/>
              </a:solidFill>
              <a:effectLst/>
              <a:latin typeface="微软雅黑" panose="020B0503020204020204" pitchFamily="34" charset="-122"/>
              <a:ea typeface="微软雅黑" panose="020B0503020204020204" pitchFamily="34" charset="-122"/>
            </a:endParaRPr>
          </a:p>
          <a:p>
            <a:pPr>
              <a:lnSpc>
                <a:spcPct val="200000"/>
              </a:lnSpc>
            </a:pPr>
            <a:r>
              <a:rPr lang="zh-CN" altLang="en-US" sz="2400" b="1">
                <a:solidFill>
                  <a:schemeClr val="accent3"/>
                </a:solidFill>
                <a:effectLst/>
                <a:latin typeface="微软雅黑" panose="020B0503020204020204" pitchFamily="34" charset="-122"/>
                <a:ea typeface="微软雅黑" panose="020B0503020204020204" pitchFamily="34" charset="-122"/>
                <a:sym typeface="+mn-ea"/>
              </a:rPr>
              <a:t>三、基于多变量约束的姿态确定方法</a:t>
            </a:r>
            <a:r>
              <a:rPr lang="en-US" altLang="zh-CN" sz="2400" b="1">
                <a:solidFill>
                  <a:schemeClr val="accent3"/>
                </a:solidFill>
                <a:effectLst/>
                <a:latin typeface="微软雅黑" panose="020B0503020204020204" pitchFamily="34" charset="-122"/>
                <a:ea typeface="微软雅黑" panose="020B0503020204020204" pitchFamily="34" charset="-122"/>
                <a:sym typeface="+mn-ea"/>
              </a:rPr>
              <a:t> </a:t>
            </a:r>
            <a:endParaRPr lang="zh-CN" altLang="en-US" sz="2400" b="1">
              <a:solidFill>
                <a:schemeClr val="accent3"/>
              </a:solidFill>
              <a:effectLst/>
              <a:latin typeface="微软雅黑" panose="020B0503020204020204" pitchFamily="34" charset="-122"/>
              <a:ea typeface="微软雅黑" panose="020B0503020204020204" pitchFamily="34" charset="-122"/>
            </a:endParaRPr>
          </a:p>
          <a:p>
            <a:pPr algn="l">
              <a:lnSpc>
                <a:spcPct val="200000"/>
              </a:lnSpc>
              <a:buClrTx/>
              <a:buSzTx/>
              <a:buFontTx/>
            </a:pPr>
            <a:r>
              <a:rPr lang="zh-CN" altLang="en-US" sz="2400" b="1">
                <a:solidFill>
                  <a:schemeClr val="accent3"/>
                </a:solidFill>
                <a:effectLst/>
                <a:latin typeface="微软雅黑" panose="020B0503020204020204" pitchFamily="34" charset="-122"/>
                <a:ea typeface="微软雅黑" panose="020B0503020204020204" pitchFamily="34" charset="-122"/>
                <a:sym typeface="+mn-ea"/>
              </a:rPr>
              <a:t>四、使用三天线的欺骗检测方法</a:t>
            </a:r>
            <a:endParaRPr lang="zh-CN" altLang="en-US" sz="2400" b="1">
              <a:solidFill>
                <a:schemeClr val="accent3"/>
              </a:solidFill>
              <a:effectLst/>
              <a:latin typeface="微软雅黑" panose="020B0503020204020204" pitchFamily="34" charset="-122"/>
              <a:ea typeface="微软雅黑" panose="020B0503020204020204" pitchFamily="34" charset="-122"/>
              <a:sym typeface="+mn-ea"/>
            </a:endParaRPr>
          </a:p>
        </p:txBody>
      </p:sp>
    </p:spTree>
  </p:cSld>
  <p:clrMapOvr>
    <a:masterClrMapping/>
  </p:clrMapOvr>
  <p:transition advTm="21367"/>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标题 1"/>
          <p:cNvSpPr txBox="1"/>
          <p:nvPr/>
        </p:nvSpPr>
        <p:spPr>
          <a:xfrm>
            <a:off x="1198880" y="116840"/>
            <a:ext cx="5611495" cy="50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smtClean="0">
                <a:solidFill>
                  <a:schemeClr val="tx1"/>
                </a:solidFill>
                <a:latin typeface="黑体" panose="02010609060101010101" pitchFamily="49" charset="-122"/>
                <a:ea typeface="黑体" panose="02010609060101010101" pitchFamily="49" charset="-122"/>
              </a:rPr>
              <a:t>二、主要研究内容</a:t>
            </a:r>
            <a:endParaRPr lang="zh-CN" altLang="en-US" sz="3200" b="1" dirty="0" smtClean="0">
              <a:solidFill>
                <a:schemeClr val="tx1"/>
              </a:solidFill>
              <a:latin typeface="黑体" panose="02010609060101010101" pitchFamily="49" charset="-122"/>
              <a:ea typeface="黑体" panose="02010609060101010101" pitchFamily="49" charset="-122"/>
            </a:endParaRPr>
          </a:p>
        </p:txBody>
      </p:sp>
      <p:sp>
        <p:nvSpPr>
          <p:cNvPr id="2" name="文本框 1"/>
          <p:cNvSpPr txBox="1"/>
          <p:nvPr/>
        </p:nvSpPr>
        <p:spPr>
          <a:xfrm>
            <a:off x="925830" y="836930"/>
            <a:ext cx="10099040" cy="7570470"/>
          </a:xfrm>
          <a:prstGeom prst="rect">
            <a:avLst/>
          </a:prstGeom>
          <a:noFill/>
          <a:ln w="9525">
            <a:noFill/>
          </a:ln>
        </p:spPr>
        <p:txBody>
          <a:bodyPr wrap="square">
            <a:spAutoFit/>
          </a:bodyPr>
          <a:p>
            <a:pPr algn="l" fontAlgn="auto">
              <a:lnSpc>
                <a:spcPct val="150000"/>
              </a:lnSpc>
              <a:buClrTx/>
              <a:buSzTx/>
              <a:buFontTx/>
            </a:pPr>
            <a:r>
              <a:rPr lang="en-US" altLang="zh-CN"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、基线长度约束的模糊度固定</a:t>
            </a: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方法</a:t>
            </a:r>
            <a:endPar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pP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en-US" altLang="zh-CN"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方法介绍</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endPar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endPar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传统的</a:t>
            </a:r>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LAMBDA</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算法</a:t>
            </a:r>
            <a:r>
              <a:rPr lang="zh-CN" sz="2000" b="1">
                <a:latin typeface="微软雅黑" panose="020B0503020204020204" pitchFamily="34" charset="-122"/>
                <a:ea typeface="微软雅黑" panose="020B0503020204020204" pitchFamily="34" charset="-122"/>
                <a:cs typeface="微软雅黑" panose="020B0503020204020204" pitchFamily="34" charset="-122"/>
                <a:sym typeface="+mn-ea"/>
              </a:rPr>
              <a:t>在卫星数量过少、存在干扰的复杂环境时，单频单历元的模糊度固定成功率过低，无法完全满足实时应用的需求。</a:t>
            </a:r>
            <a:endParaRPr lang="zh-CN"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r>
              <a:rPr lang="zh-CN" sz="20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基线长度约束的</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模糊度固定</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方法通过嵌入已知的基线长度信息，能够有效提升复杂环境下的</a:t>
            </a:r>
            <a:r>
              <a:rPr lang="zh-CN" sz="2000" b="1">
                <a:latin typeface="微软雅黑" panose="020B0503020204020204" pitchFamily="34" charset="-122"/>
                <a:ea typeface="微软雅黑" panose="020B0503020204020204" pitchFamily="34" charset="-122"/>
                <a:cs typeface="微软雅黑" panose="020B0503020204020204" pitchFamily="34" charset="-122"/>
                <a:sym typeface="+mn-ea"/>
              </a:rPr>
              <a:t>单频单历元</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模糊度固定成功率。</a:t>
            </a:r>
            <a:endParaRPr lang="zh-CN"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endParaRPr lang="zh-CN"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endPar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aphicFrame>
        <p:nvGraphicFramePr>
          <p:cNvPr id="8" name="对象 1215"/>
          <p:cNvGraphicFramePr>
            <a:graphicFrameLocks noChangeAspect="1"/>
          </p:cNvGraphicFramePr>
          <p:nvPr/>
        </p:nvGraphicFramePr>
        <p:xfrm>
          <a:off x="4222750" y="6165215"/>
          <a:ext cx="3393440" cy="347980"/>
        </p:xfrm>
        <a:graphic>
          <a:graphicData uri="http://schemas.openxmlformats.org/presentationml/2006/ole">
            <mc:AlternateContent xmlns:mc="http://schemas.openxmlformats.org/markup-compatibility/2006">
              <mc:Choice xmlns:v="urn:schemas-microsoft-com:vml" Requires="v">
                <p:oleObj spid="_x0000_s10" name="" r:id="rId1" imgW="2451100" imgH="254000" progId="Equation.3">
                  <p:embed/>
                </p:oleObj>
              </mc:Choice>
              <mc:Fallback>
                <p:oleObj name="" r:id="rId1" imgW="2451100" imgH="254000" progId="Equation.3">
                  <p:embed/>
                  <p:pic>
                    <p:nvPicPr>
                      <p:cNvPr id="0" name="图片 7"/>
                      <p:cNvPicPr/>
                      <p:nvPr/>
                    </p:nvPicPr>
                    <p:blipFill>
                      <a:blip r:embed="rId2"/>
                      <a:stretch>
                        <a:fillRect/>
                      </a:stretch>
                    </p:blipFill>
                    <p:spPr>
                      <a:xfrm>
                        <a:off x="4222750" y="6165215"/>
                        <a:ext cx="3393440" cy="347980"/>
                      </a:xfrm>
                      <a:prstGeom prst="rect">
                        <a:avLst/>
                      </a:prstGeom>
                      <a:noFill/>
                      <a:ln w="38100">
                        <a:noFill/>
                        <a:miter/>
                      </a:ln>
                    </p:spPr>
                  </p:pic>
                </p:oleObj>
              </mc:Fallback>
            </mc:AlternateContent>
          </a:graphicData>
        </a:graphic>
      </p:graphicFrame>
      <p:pic>
        <p:nvPicPr>
          <p:cNvPr id="11" name="图片 1209"/>
          <p:cNvPicPr>
            <a:picLocks noChangeAspect="1"/>
          </p:cNvPicPr>
          <p:nvPr>
            <p:custDataLst>
              <p:tags r:id="rId3"/>
            </p:custDataLst>
          </p:nvPr>
        </p:nvPicPr>
        <p:blipFill>
          <a:blip r:embed="rId4"/>
          <a:stretch>
            <a:fillRect/>
          </a:stretch>
        </p:blipFill>
        <p:spPr>
          <a:xfrm>
            <a:off x="2854960" y="1988820"/>
            <a:ext cx="1835150" cy="1691005"/>
          </a:xfrm>
          <a:prstGeom prst="rect">
            <a:avLst/>
          </a:prstGeom>
          <a:noFill/>
          <a:ln w="9525">
            <a:noFill/>
          </a:ln>
        </p:spPr>
      </p:pic>
      <p:pic>
        <p:nvPicPr>
          <p:cNvPr id="13" name="图片 1210"/>
          <p:cNvPicPr>
            <a:picLocks noChangeAspect="1"/>
          </p:cNvPicPr>
          <p:nvPr/>
        </p:nvPicPr>
        <p:blipFill>
          <a:blip r:embed="rId5"/>
          <a:stretch>
            <a:fillRect/>
          </a:stretch>
        </p:blipFill>
        <p:spPr>
          <a:xfrm>
            <a:off x="5493385" y="1990090"/>
            <a:ext cx="1814830" cy="1689735"/>
          </a:xfrm>
          <a:prstGeom prst="rect">
            <a:avLst/>
          </a:prstGeom>
          <a:noFill/>
          <a:ln w="9525">
            <a:noFill/>
          </a:ln>
        </p:spPr>
      </p:pic>
      <p:pic>
        <p:nvPicPr>
          <p:cNvPr id="14" name="图片 1211"/>
          <p:cNvPicPr>
            <a:picLocks noChangeAspect="1"/>
          </p:cNvPicPr>
          <p:nvPr/>
        </p:nvPicPr>
        <p:blipFill>
          <a:blip r:embed="rId6"/>
          <a:stretch>
            <a:fillRect/>
          </a:stretch>
        </p:blipFill>
        <p:spPr>
          <a:xfrm>
            <a:off x="8111490" y="1949450"/>
            <a:ext cx="1885950" cy="1730375"/>
          </a:xfrm>
          <a:prstGeom prst="rect">
            <a:avLst/>
          </a:prstGeom>
          <a:noFill/>
          <a:ln w="9525">
            <a:noFill/>
          </a:ln>
        </p:spPr>
      </p:pic>
      <p:sp>
        <p:nvSpPr>
          <p:cNvPr id="15" name="文本框 14"/>
          <p:cNvSpPr txBox="1"/>
          <p:nvPr/>
        </p:nvSpPr>
        <p:spPr>
          <a:xfrm>
            <a:off x="4942840" y="3861435"/>
            <a:ext cx="4324350" cy="368300"/>
          </a:xfrm>
          <a:prstGeom prst="rect">
            <a:avLst/>
          </a:prstGeom>
          <a:noFill/>
        </p:spPr>
        <p:txBody>
          <a:bodyPr wrap="square">
            <a:spAutoFit/>
          </a:bodyPr>
          <a:p>
            <a:r>
              <a:rPr lang="en-US" altLang="zh-CN" b="1">
                <a:solidFill>
                  <a:schemeClr val="accent2"/>
                </a:solidFill>
                <a:latin typeface="微软雅黑" panose="020B0503020204020204" pitchFamily="34" charset="-122"/>
                <a:ea typeface="微软雅黑" panose="020B0503020204020204" pitchFamily="34" charset="-122"/>
              </a:rPr>
              <a:t>LAMBDA</a:t>
            </a:r>
            <a:r>
              <a:rPr lang="zh-CN" altLang="en-US" b="1">
                <a:solidFill>
                  <a:schemeClr val="accent2"/>
                </a:solidFill>
                <a:latin typeface="微软雅黑" panose="020B0503020204020204" pitchFamily="34" charset="-122"/>
                <a:ea typeface="微软雅黑" panose="020B0503020204020204" pitchFamily="34" charset="-122"/>
              </a:rPr>
              <a:t>方法去相关示意图</a:t>
            </a:r>
            <a:endParaRPr lang="zh-CN" altLang="en-US" b="1">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标题 1"/>
          <p:cNvSpPr txBox="1"/>
          <p:nvPr/>
        </p:nvSpPr>
        <p:spPr>
          <a:xfrm>
            <a:off x="1198880" y="116840"/>
            <a:ext cx="5611495" cy="50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smtClean="0">
                <a:solidFill>
                  <a:schemeClr val="tx1"/>
                </a:solidFill>
                <a:latin typeface="黑体" panose="02010609060101010101" pitchFamily="49" charset="-122"/>
                <a:ea typeface="黑体" panose="02010609060101010101" pitchFamily="49" charset="-122"/>
              </a:rPr>
              <a:t>二、主要研究内容</a:t>
            </a:r>
            <a:endParaRPr lang="zh-CN" altLang="en-US" sz="3200" b="1" dirty="0" smtClean="0">
              <a:solidFill>
                <a:schemeClr val="tx1"/>
              </a:solidFill>
              <a:latin typeface="黑体" panose="02010609060101010101" pitchFamily="49" charset="-122"/>
              <a:ea typeface="黑体" panose="02010609060101010101" pitchFamily="49" charset="-122"/>
            </a:endParaRPr>
          </a:p>
        </p:txBody>
      </p:sp>
      <p:sp>
        <p:nvSpPr>
          <p:cNvPr id="2" name="文本框 1"/>
          <p:cNvSpPr txBox="1"/>
          <p:nvPr/>
        </p:nvSpPr>
        <p:spPr>
          <a:xfrm>
            <a:off x="406400" y="692785"/>
            <a:ext cx="5508625" cy="3415030"/>
          </a:xfrm>
          <a:prstGeom prst="rect">
            <a:avLst/>
          </a:prstGeom>
          <a:noFill/>
          <a:ln w="9525">
            <a:noFill/>
          </a:ln>
        </p:spPr>
        <p:txBody>
          <a:bodyPr wrap="square">
            <a:spAutoFit/>
          </a:bodyPr>
          <a:p>
            <a:pPr algn="l" fontAlgn="auto">
              <a:lnSpc>
                <a:spcPct val="150000"/>
              </a:lnSpc>
              <a:buClrTx/>
              <a:buSzTx/>
              <a:buFontTx/>
            </a:pPr>
            <a:r>
              <a:rPr lang="en-US" altLang="zh-CN"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、基线约束的模糊度固定</a:t>
            </a: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方法</a:t>
            </a:r>
            <a:endPar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pP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2 </a:t>
            </a:r>
            <a:r>
              <a:rPr lang="zh-CN" altLang="en-US"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模拟仿真</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zh-CN"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endPar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圆角矩形 12"/>
          <p:cNvSpPr/>
          <p:nvPr/>
        </p:nvSpPr>
        <p:spPr>
          <a:xfrm>
            <a:off x="1414780" y="5445760"/>
            <a:ext cx="3023870" cy="936625"/>
          </a:xfrm>
          <a:prstGeom prst="roundRect">
            <a:avLst/>
          </a:prstGeom>
          <a:solidFill>
            <a:srgbClr val="FDF731"/>
          </a:solidFill>
        </p:spPr>
        <p:style>
          <a:lnRef idx="1">
            <a:schemeClr val="accent2"/>
          </a:lnRef>
          <a:fillRef idx="3">
            <a:schemeClr val="accent2"/>
          </a:fillRef>
          <a:effectRef idx="2">
            <a:schemeClr val="accent2"/>
          </a:effectRef>
          <a:fontRef idx="minor">
            <a:schemeClr val="lt1"/>
          </a:fontRef>
        </p:style>
        <p:txBody>
          <a:bodyPr rtlCol="0" anchor="ctr"/>
          <a:p>
            <a:pPr indent="0" algn="l" fontAlgn="auto">
              <a:lnSpc>
                <a:spcPct val="100000"/>
              </a:lnSpc>
            </a:pP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方法优势</a:t>
            </a:r>
            <a:r>
              <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：噪声水平较高时，</a:t>
            </a:r>
            <a:r>
              <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模糊度固定成功率提升更为明显。</a:t>
            </a:r>
            <a:endPar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4" name="文本框 13"/>
          <p:cNvSpPr txBox="1"/>
          <p:nvPr/>
        </p:nvSpPr>
        <p:spPr>
          <a:xfrm>
            <a:off x="6295390" y="1294130"/>
            <a:ext cx="2540000" cy="553085"/>
          </a:xfrm>
          <a:prstGeom prst="rect">
            <a:avLst/>
          </a:prstGeom>
          <a:noFill/>
        </p:spPr>
        <p:txBody>
          <a:bodyPr wrap="square" rtlCol="0" anchor="t">
            <a:spAutoFit/>
          </a:bodyPr>
          <a:p>
            <a:pPr indent="0" fontAlgn="auto">
              <a:lnSpc>
                <a:spcPct val="150000"/>
              </a:lnSpc>
            </a:pPr>
            <a:r>
              <a:rPr lang="en-US" altLang="zh-CN"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3 </a:t>
            </a:r>
            <a:r>
              <a:rPr lang="zh-CN" altLang="en-US"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实验验证</a:t>
            </a:r>
            <a:endParaRPr lang="zh-CN" altLang="en-US" sz="2000"/>
          </a:p>
        </p:txBody>
      </p:sp>
      <p:sp>
        <p:nvSpPr>
          <p:cNvPr id="15" name="圆角矩形 14"/>
          <p:cNvSpPr/>
          <p:nvPr/>
        </p:nvSpPr>
        <p:spPr>
          <a:xfrm>
            <a:off x="6383020" y="5260340"/>
            <a:ext cx="4097020" cy="1450975"/>
          </a:xfrm>
          <a:prstGeom prst="roundRect">
            <a:avLst/>
          </a:prstGeom>
          <a:solidFill>
            <a:srgbClr val="FDF731"/>
          </a:solidFill>
        </p:spPr>
        <p:style>
          <a:lnRef idx="1">
            <a:schemeClr val="accent2"/>
          </a:lnRef>
          <a:fillRef idx="3">
            <a:schemeClr val="accent2"/>
          </a:fillRef>
          <a:effectRef idx="2">
            <a:schemeClr val="accent2"/>
          </a:effectRef>
          <a:fontRef idx="minor">
            <a:schemeClr val="lt1"/>
          </a:fontRef>
        </p:style>
        <p:txBody>
          <a:bodyPr rtlCol="0" anchor="ctr"/>
          <a:p>
            <a:pPr indent="0" algn="l" fontAlgn="auto">
              <a:lnSpc>
                <a:spcPct val="100000"/>
              </a:lnSpc>
            </a:pP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方法优势</a:t>
            </a:r>
            <a:r>
              <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：极大提升单频、单历元模糊度固定成功率，卫星较少的情形下提升更为明显。</a:t>
            </a:r>
            <a:endPar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1" name="文本框 30"/>
          <p:cNvSpPr txBox="1"/>
          <p:nvPr/>
        </p:nvSpPr>
        <p:spPr>
          <a:xfrm>
            <a:off x="6731635" y="1878330"/>
            <a:ext cx="3748405" cy="368300"/>
          </a:xfrm>
          <a:prstGeom prst="rect">
            <a:avLst/>
          </a:prstGeom>
          <a:noFill/>
        </p:spPr>
        <p:txBody>
          <a:bodyPr wrap="square">
            <a:spAutoFit/>
          </a:bodyPr>
          <a:p>
            <a:r>
              <a:rPr lang="zh-CN" altLang="en-US" b="1">
                <a:solidFill>
                  <a:schemeClr val="accent2"/>
                </a:solidFill>
                <a:latin typeface="微软雅黑" panose="020B0503020204020204" pitchFamily="34" charset="-122"/>
                <a:ea typeface="微软雅黑" panose="020B0503020204020204" pitchFamily="34" charset="-122"/>
              </a:rPr>
              <a:t>单频、单历元模糊度固定成功率</a:t>
            </a:r>
            <a:endParaRPr lang="zh-CN" altLang="en-US" b="1">
              <a:solidFill>
                <a:schemeClr val="accent2"/>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6265545" y="2243455"/>
            <a:ext cx="4272280" cy="2837180"/>
            <a:chOff x="9600" y="3529"/>
            <a:chExt cx="6450" cy="4292"/>
          </a:xfrm>
        </p:grpSpPr>
        <p:pic>
          <p:nvPicPr>
            <p:cNvPr id="10" name="图片 9"/>
            <p:cNvPicPr>
              <a:picLocks noChangeAspect="1"/>
            </p:cNvPicPr>
            <p:nvPr/>
          </p:nvPicPr>
          <p:blipFill>
            <a:blip r:embed="rId1"/>
            <a:srcRect t="3638" b="4515"/>
            <a:stretch>
              <a:fillRect/>
            </a:stretch>
          </p:blipFill>
          <p:spPr>
            <a:xfrm>
              <a:off x="9600" y="3529"/>
              <a:ext cx="6450" cy="4292"/>
            </a:xfrm>
            <a:prstGeom prst="rect">
              <a:avLst/>
            </a:prstGeom>
          </p:spPr>
        </p:pic>
        <p:sp>
          <p:nvSpPr>
            <p:cNvPr id="7" name="椭圆 6"/>
            <p:cNvSpPr/>
            <p:nvPr/>
          </p:nvSpPr>
          <p:spPr>
            <a:xfrm>
              <a:off x="11300" y="6194"/>
              <a:ext cx="2348" cy="951"/>
            </a:xfrm>
            <a:prstGeom prst="ellipse">
              <a:avLst/>
            </a:prstGeom>
            <a:noFill/>
            <a:ln>
              <a:solidFill>
                <a:srgbClr val="FF0000"/>
              </a:solidFill>
            </a:ln>
            <a:extLst>
              <a:ext uri="{909E8E84-426E-40DD-AFC4-6F175D3DCCD1}">
                <a14:hiddenFill xmlns:a14="http://schemas.microsoft.com/office/drawing/2010/main">
                  <a:gradFill>
                    <a:gsLst>
                      <a:gs pos="0">
                        <a:srgbClr val="FE4444"/>
                      </a:gs>
                      <a:gs pos="100000">
                        <a:srgbClr val="832B2B"/>
                      </a:gs>
                    </a:gsLst>
                    <a:lin scaled="0"/>
                  </a:gra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0000"/>
                </a:solidFill>
              </a:endParaRPr>
            </a:p>
          </p:txBody>
        </p:sp>
      </p:grpSp>
      <p:sp>
        <p:nvSpPr>
          <p:cNvPr id="17" name="右箭头 16"/>
          <p:cNvSpPr/>
          <p:nvPr/>
        </p:nvSpPr>
        <p:spPr>
          <a:xfrm>
            <a:off x="4799330" y="5733415"/>
            <a:ext cx="1296035" cy="4318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pic>
        <p:nvPicPr>
          <p:cNvPr id="5" name="图片 4"/>
          <p:cNvPicPr>
            <a:picLocks noChangeAspect="1"/>
          </p:cNvPicPr>
          <p:nvPr/>
        </p:nvPicPr>
        <p:blipFill>
          <a:blip r:embed="rId2"/>
          <a:stretch>
            <a:fillRect/>
          </a:stretch>
        </p:blipFill>
        <p:spPr>
          <a:xfrm>
            <a:off x="910590" y="1885315"/>
            <a:ext cx="4113530" cy="3375025"/>
          </a:xfrm>
          <a:prstGeom prst="rect">
            <a:avLst/>
          </a:prstGeom>
        </p:spPr>
      </p:pic>
      <p:sp>
        <p:nvSpPr>
          <p:cNvPr id="8" name="椭圆 7"/>
          <p:cNvSpPr/>
          <p:nvPr/>
        </p:nvSpPr>
        <p:spPr>
          <a:xfrm>
            <a:off x="2854960" y="4004945"/>
            <a:ext cx="1038860" cy="377190"/>
          </a:xfrm>
          <a:prstGeom prst="ellipse">
            <a:avLst/>
          </a:prstGeom>
          <a:noFill/>
          <a:ln>
            <a:solidFill>
              <a:srgbClr val="FF0000"/>
            </a:solidFill>
          </a:ln>
          <a:extLst>
            <a:ext uri="{909E8E84-426E-40DD-AFC4-6F175D3DCCD1}">
              <a14:hiddenFill xmlns:a14="http://schemas.microsoft.com/office/drawing/2010/main">
                <a:gradFill>
                  <a:gsLst>
                    <a:gs pos="0">
                      <a:srgbClr val="FE4444"/>
                    </a:gs>
                    <a:gs pos="100000">
                      <a:srgbClr val="832B2B"/>
                    </a:gs>
                  </a:gsLst>
                  <a:lin scaled="0"/>
                </a:gra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0000"/>
              </a:solidFill>
            </a:endParaRPr>
          </a:p>
        </p:txBody>
      </p:sp>
    </p:spTree>
  </p:cSld>
  <p:clrMapOvr>
    <a:masterClrMapping/>
  </p:clrMapOvr>
  <p:transition/>
</p:sld>
</file>

<file path=ppt/tags/tag1.xml><?xml version="1.0" encoding="utf-8"?>
<p:tagLst xmlns:p="http://schemas.openxmlformats.org/presentationml/2006/main">
  <p:tag name="KSO_WM_UNIT_PLACING_PICTURE_USER_VIEWPORT" val="{&quot;height&quot;:3127,&quot;width&quot;:4060}"/>
</p:tagLst>
</file>

<file path=ppt/tags/tag2.xml><?xml version="1.0" encoding="utf-8"?>
<p:tagLst xmlns:p="http://schemas.openxmlformats.org/presentationml/2006/main">
  <p:tag name="KSO_WM_UNIT_PLACING_PICTURE_USER_VIEWPORT" val="{&quot;height&quot;:2439,&quot;width&quot;:2439}"/>
</p:tagLst>
</file>

<file path=ppt/tags/tag3.xml><?xml version="1.0" encoding="utf-8"?>
<p:tagLst xmlns:p="http://schemas.openxmlformats.org/presentationml/2006/main">
  <p:tag name="KSO_WM_UNIT_TABLE_BEAUTIFY" val="smartTable{b7044165-9b56-4b3f-b91a-0da56aba7ecf}"/>
</p:tagLst>
</file>

<file path=ppt/tags/tag4.xml><?xml version="1.0" encoding="utf-8"?>
<p:tagLst xmlns:p="http://schemas.openxmlformats.org/presentationml/2006/main">
  <p:tag name="KSO_WM_UNIT_TABLE_BEAUTIFY" val="smartTable{b7044165-9b56-4b3f-b91a-0da56aba7ecf}"/>
</p:tagLst>
</file>

<file path=ppt/tags/tag5.xml><?xml version="1.0" encoding="utf-8"?>
<p:tagLst xmlns:p="http://schemas.openxmlformats.org/presentationml/2006/main">
  <p:tag name="KSO_WM_UNIT_TABLE_BEAUTIFY" val="smartTable{f7189606-f305-4958-8be9-244cfe75ca8a}"/>
</p:tagLst>
</file>

<file path=ppt/tags/tag6.xml><?xml version="1.0" encoding="utf-8"?>
<p:tagLst xmlns:p="http://schemas.openxmlformats.org/presentationml/2006/main">
  <p:tag name="KSO_WM_UNIT_TABLE_BEAUTIFY" val="smartTable{9c99326b-ce08-43ea-97ef-b40a475bd98d}"/>
</p:tagLst>
</file>

<file path=ppt/tags/tag7.xml><?xml version="1.0" encoding="utf-8"?>
<p:tagLst xmlns:p="http://schemas.openxmlformats.org/presentationml/2006/main">
  <p:tag name="KSO_WM_UNIT_TABLE_BEAUTIFY" val="smartTable{8cf03388-cd6b-4de6-81d4-f5f23f4d58b6}"/>
</p:tagLst>
</file>

<file path=ppt/theme/theme1.xml><?xml version="1.0" encoding="utf-8"?>
<a:theme xmlns:a="http://schemas.openxmlformats.org/drawingml/2006/main" name="自定义设计方案">
  <a:themeElements>
    <a:clrScheme name="自定义 1">
      <a:dk1>
        <a:sysClr val="windowText" lastClr="000000"/>
      </a:dk1>
      <a:lt1>
        <a:sysClr val="window" lastClr="FFFFFF"/>
      </a:lt1>
      <a:dk2>
        <a:srgbClr val="373545"/>
      </a:dk2>
      <a:lt2>
        <a:srgbClr val="CEDBE6"/>
      </a:lt2>
      <a:accent1>
        <a:srgbClr val="7F7F7F"/>
      </a:accent1>
      <a:accent2>
        <a:srgbClr val="00B0F0"/>
      </a:accent2>
      <a:accent3>
        <a:srgbClr val="0070C0"/>
      </a:accent3>
      <a:accent4>
        <a:srgbClr val="49C1AD"/>
      </a:accent4>
      <a:accent5>
        <a:srgbClr val="92D050"/>
      </a:accent5>
      <a:accent6>
        <a:srgbClr val="2683C6"/>
      </a:accent6>
      <a:hlink>
        <a:srgbClr val="6B9F25"/>
      </a:hlink>
      <a:folHlink>
        <a:srgbClr val="9F6715"/>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ECB019B1-382A-4266-B25C-5B523AA43C14-1">
      <extobjdata type="ECB019B1-382A-4266-B25C-5B523AA43C14" data="ewoJIkZpbGVJZCIgOiAiMTcyMDM3MDc5Njc5IiwKCSJHcm91cElkIiA6ICI3NzAxMzk1OSIsCgkiSW1hZ2UiIDogImlWQk9SdzBLR2dvQUFBQU5TVWhFVWdBQUFQUUFBQUlpQ0FZQUFBRC8xK1hsQUFBQUNYQklXWE1BQUFzVEFBQUxFd0VBbXB3WUFBQWdBRWxFUVZSNG5PeWRkM2hVWmRxSDd6TTF2ZmRDU0VnSUFlbVdSUmRGMTE0UUZWZVhWVUd4QVlKaVEwR3dyZzJ3TjlheUtJaGdWeXlJb0lBZmk2Z1FZUWtsUUlEMFhpYVRTVEtUbWZQOU1UT0htY3hNRWlDYTl0N1hsWXVaYzg2YzgwN0k3NXkzUE0vdkFZRkFJQkFJQkFLQlFDQVFDQVFDZ1VBZ0VBZ0VBb0ZBSUJBSUJBS0JRQ0FRQ0FRQ2dVQWdFQWdFQW9GQUlCQUlCQUtCUUNBUUNBUUNnVUFnRUFnRUFvRkFJQkFJQkFLQlFDQVFDQVFDZ1VBZ0VBZ0VBb0ZBSUJBSUJBS0JRQ0FRQ0FRQ2dVQWdFQWdFQW9GQUlCQUlCQUtCUUNBUUNBUUNnVUFnRUFnRUFvRkFJQkFJQkFLQlFDQVFDQVFDZ1VBZ0VBZ0VBb0ZBSUJBSUJBSkJIMGJxNmdaMEFwcFJvMFpkTDh2eXpjQndTWklDdTdwQmdqNkZTWmJsSE9DZDdPenN0d0ZMVnphbXB3dGFNMnJVcUErQks3cTZJUUtCTE12cnM3T3pMNklMUmQyakJUMXExS2diZ1hjYVUxUEpuemVQcHZSMHJNSEJYZDBzUVI5Q1pUVGlkK2dReWM4K1MrRHUzY2l5L0dCMmR2YlRYZGFlcnJwd1orRG9acE0vYng0TkkwY0tNUXYrZEd4QlFaaUdEaVgvb1ljQWtDVHBIMTNabmg0dGFHQTRRRk42ZWxlM1E5REhhVTVLY3I3TTZNcDI5R2hCT3lmQXhKTlowTlhZQXBXNVdQK3ViRWVQRnJSQUlIQkhDRm9nNkVVSVFRc0V2UWdoYUlHZ0Z5RUVMUkQwSW9TZ0JZSmVoQkMwUU5DTEVJSVdDSG9SUXRBQ1FTOUMwOVVORUhpUy9Nd3o2TXJMQVRpNGVMSFA0d2JjY3c4QTVwZ1lDdWJNOFhtYzJtUkMxZFNFSlNMQ1k1Ly8vdjFvcXF0Qm82Ris5R2drc3hsMVF3TXQ0ZUUrenpmNDczOEhvRGt4a1lQUFA5L21kOUZXVkJENmYvOUg1UlhIbGhDbkxTOG42b3N2MEJjVW9DOG80TkNUVDJLT2orL1FaME8yYmtWVFUwUHRPZWRnMCtuYzlvVi85eDBxaTRYNjBhTTdmTDZlaEJCME55UjQ2MWI4amh4cDk3alFEUnNBYUVwSmFmTzQ2RldyaUgvOWRlckdqcVh3M252ZC9wRGozbm1IOExWcmtYVTZzcmRzSVhueFlzTFhyS0YwNmxUS0owMUMxbmoraWZnZFBHaC8wZExTNW5VanZ2cUtwTVdMMFJnTTJQUjZxaSsrdU4zdjVNUWFFa0xNOHVXb2pVWUFJci80Z3BMYmIyLy9nN0pNMHVMRitCMDhpQ1VxaXB6UFA4Zm03Ni9zUzN6cEpYU2xwUURrZlBHRmF3eDJyMEFJdWhzeGF2VG9EbTFyamQrUkk4cHhsb2dJL3ZmOTk4bytsZGxNOUlvVlNGWXIvdnYzWTRtS2N2dXM4NDlkYW1sQmJUUVN0SDA3YXFPUnhCZGZKT0xycjltM2JKbkhVNjQ5L1BmdkoybmhRb0szYlZPMjlYdjhjUnFHRDZjNU1WSFpGdkhOTi9TZlA3OUQ1NHgvODAzaTMzelQ2NzZ5NjY2amFQWnNBTUorK0VHNTRWUmVjY1ZSTVFOQk8zY3FZallOR2RMcnhBeEMwTDJlcUk4L1JsdGREVURSM1hjamE3VnUrNVUvZUpzTm0xN1BuaFVyaUgvakRlTGVlNCthODgvSDV1VUo3UXRkV1JueFM1WVF1WG8xMkd6S2R0T1FJUlRkZWFlYm1QOFFiRFlTbGl3QndCd1hSOW1VS1c2N0l6LzlWSGt0U3hLSlhvWUx6Y25KVkU2YytJYzI4NDlFQ0xvYjhmdFBQd0dRZGQxMTZCMWRidWMyYjR3WU94YUE1cFFVOWl4ZmJ0K29PanJQcVc1b0lPNmRkd0F3akJsRDdWbG5vV3B1eHFiWEkxa3NhS3VxVURVMEtNY252UDQ2NnJvNnRGVlZ0QVFIRS9QQkI4U3NXTUhPOWV2YmJMZXVySXpZcFV1Sit2eHpKTE5aMmQ2Y2xFVHhqQm5VbkhjZVNHMTdhUng0OVZYTWNYR29HeHBRT2JyWmx0aFlqK08wWldXQVBRL1o2c2h3YWdrTkJTQnk5V3JsNlZ4NDk5MEUvL1liSVQvOVJPblVxY2g2UGVFdVBaZkFYYnNJM0xYTDQvejFwNTBtQkMzb0hHd0JBUURJTHR1Y29tMEwyZVd6cnNRdldZS21wZ1pacDZQZy92c0ovLzU3a2hjdXBQYnNzNG42NUJPUDQyUGZmZGZyK1NXekdibU5ibmZJbGkxRWYvaWg4cjY1WHo5S3AweWgrcEpMdkk3QnZkRVNISXpWMzUrb1R6OGw1djMzQWZqZk45OTRIRGQ0K25RQXl2LzVUOHIrK1UvN1o4UEQwZFRXa3ZqeXl3QVlUaitkdXJQUEp1dWFhL0RMeXlQaXUrK291dlJTVk0zTjdiWkRWcXM3MU43dWloQjBONmQxdDlHVjJLVkxmZTRMMnJHRDZBOCtBS0Q2Z2d2czQrS1hYMFpUWFUzd3p6OTcvWXc1TGc1elhCeVc2R2o3VDFRVWx1am9kdHRZT1dFQ1FkblorTy9aUStsTk4xRjcvdm5JcW1OYkVVMWF2SmlnSFR2Y3RnMXRZeEl0NXYzM0ZlRnYzN2FObE1jZlIxTlRZOThweTZUUG1JRmZYaDRBMVpkY1loOEdBTEpXUzg3bm4yT09pM003MzBrWFg0eXVyRXdJV3ZESGNyem1EY0ZidHlJNXhyR1JxMWNyZjlBQStRc1dvQ3N1cGlVeWtvRGR1NGwvNHcwQURqLzVKTWJodzQvcmVrZm16N2VMb1oydTlSOUZjMEtDOGpwa3l4YmxkVk5hR25Wbm5FSG9oZzJvalVZcUoweFF1dXF1U0k0WmV5SG9Ic1RRaXk3cWxQTTBKeVNRKy9iYm5YS3U5a2h3ZENPUGxkcXp6eWJlTVVIa1N0WGxsMU4vOHNsSE4xaU9HbFFHN3R5SnBySVNYV2twdXBJUys3K2xwVlJPbkVqMHFsWDQ1K2E2bmN0MWR2MVkyTzR5Kysza3lLT1AwcHljVFB5U0pjVC8rOTgrajNOZXIrVFdXeW01N2JhajMrdXl5OUJXVkdDT2l5UGk2Ni90RTRFcUZVY1dMS0JoNkZCeXZ2eVNtUGZmSjNESERvWmNlU1Y3bGk5M0c2TkxWcXY5eFRGTUFuWkhlbmJyanhHdEkxampSRG5XWlp3VElmdVhYM3p1RzNucXFUNzNOV1pra1B2V1c3UkVSSkI2Ly8zNEh6aUFKVHFhd3J2dUluVGpSa0ovK2dsZFNZbmJlbmZpQ3k5NFBaZiswS0hqL3dKdElidk1Gbmpwb2gvTHphSng0RUFPUGYwMFlldldFYnRzR1FCbE45eEF3OUNoOWt1cDFkajgvUWx6ck4yblBmZ2d1VysrcVR5UnhSTmEwS240K3VOdFM3Uk9XajhwZjkreUJadE9oM0hrU0JKZWV3My9Bd2NBZTdmWUdoSkN3TjY5UkgzMm1jL3pXUU1Ec2NURUlHczBHRWVPeERoNk5PYkVSTFNWbFFERU9Yb25MYUdoYmpQQzRXdlhvaThvUU5acTdSTlc3WWhEY2xuYU90WXh0emYwUlVXay9PdGZBSmd5TXlsMkJLS296R1pzV2kwVkV5Y1N1bUVESVQvL1RPQ09IU1M4OWhwRk0yZmFqM0ZNbUFsQjl5QzhkZUY2TTJIcjF5dkxWZzNEaDZNdktTRjU0VUtzZ1lHWXNySXd4OGRqam84bjVvTVB3R2FqL3VTVHlWdTRFSnVmSDJrUFBrandMNzlRY3R0dDFKMTVwdHQ1RlVHSGhWSHNtSFVHKyt4MnlzTVBJMWtzMklLREtXMWpRZzlBMWRpb3ZKYjFlclJsWlZST21FRGxoQWtkK243YXFpb3NrWkdBWGN6cGQ5eUIybUFBN010YUdUTm1vQzhzUkZOVlJmYVdMZll1K0dPUE1YamlSTlFHQTdIdnZZZmg5Tk9wSHpVS3lUSDBFSUlXZEFyTzlXWjFmVDM5NTgrM1IxbEpFb2VlZW9xNk04NGcvdTIzMFRpZWtBVno1aEQ4eXk4TXVPOCtzTmt3amhqQjRjY2ZweVVzRExBUENiUlZWYVErOUpEU3JRM2NzWU5BeHl6eXZ2ZmVjeE5pNktaTjlwanBraEpVRmdzRFpzOG02UGZmQVh2a1ZlM1paM2ZvTzFSZmRCR3g3NzZMWDE0ZThhKytTbU42T25WLy9hdlA0elcxdGNwcmEwQUFJODQ0bzZPL0xzQyt6cDN6eFJjQStCMCtqRDQvWDlrWDVITHp0a1JISzExNlMyUWtoWGZkUmNwamo5RVNFb0ttcGdhVnl6eENSNWZadWlzOXUvVzlDRnRBQUdIcjE1TzhhSkV5MWkrODV4NXF6emtIZ05BZmYxVEd1L2tMRm1BWU81YkN1KzRpNmJubkNQcjlkd1pObmt6aFBmZFFmY0VGZ1AwUDF4SVJvWVE2Z2wwMHpjbkptRnN0UlprR0QwWmZVSUN1cUloQjExNnJSSlpWWFhZWitRc1dkUGc3eUdvMStmUG1rWEhMTFVnMkcybjMzY2VSK2ZOOXhuRHJuRUVpL3Y3WS9QdzZmQjF2MUoxK09zM0p5V2hxYTJsS1M2TXBKWVhtcENUTWlZazA5ZXZuZG16VjVaZWpycStuYXZ4NHJDRWhiamNXV2E4L29YWjBOVUxRSjRDbXBvYlVlZk1vbVRvVjQzSE05anBSbTB4azNINDdBVGs1Z0gydFZMSllTRnEwaUtSRml6eU9keDFYeXpvZDJHeG9xcXZwUDI4ZXNlKzlSKzRiYjJBTkNhSGt0dHZRR0F5WUJnNmtLVFhWNTVweXcrREJoSC8zSFlCZHpKSkV5YzAzWXcwS0l1N05OeW1mTktuOTVUTlpKbWpuVG9LeXN5bVpNWU9FbDE5R01wdnBQMzgrSVZ1MlVIVFhYVXIzMkltZlk3TE5IQk1ET05hVEgzNll5Sysrd2hvY1RONnp6MUx2OGwyMTVlV2szWDgvZ2YvN0g2aFVsTjU4ODlHVFNSSjdseTF6YjZjc295c3ZSMTlRUU1DK2ZaZ3lNNVZkNWRkZHA3eDJKb0FBSjN4ajZXcUVvSThUVFcwdEEyKzVCYjlEaHdqYXZwM0RqenhDellVWEh0ZTVyQUVCMUkwZFMwQk9EazJwcVJ4KzRna0dPYUtnMnNNY0UwUGU0c1gwZS94eEFuZnR3cFNSZ1RVa0JJQ3E4ZU5STnpTZ0x5d2tLRHNidnlOSDBCOCtUTVBJa1ZSTW5FaEFUZzZ4SzFZUXRuYnQwUk5LRW5tTEZsRTdiaHpwczJZUnNua3p3VnUza3VzWWk2dnI2NDhlS3NzRWJkdEcrUHIxaFAzd0E5cUtDcHFUazhuNS9ITTBOVFhFT01KUkk3NzVockFmZjZUcThzdXB2UEpLR2djTVFES2I4ZCs3RjREbS92MlZjK2JQbTRldW9vTGdyVnZKbURHRGlxdXZwbXp5WkVKLy9KR0VKVXRRR3d6WWREcU9QUG9vTmVlZnIzd3U1TC8veGYvQUFYVEZ4ZWlLaTlFWEZhRXJMa2JsQ0VVdHVmMTJOMEc3RXJCNzk5SC9pNkNnRHYzZXV5dEMwTWVKTlNTRWhtSEQ4RHQwQ01saUlYWCtmTlJOVFIyZTBHbE55ZFNwbUdOanFUbi9mR1N0MW1PNUt1dnFxNVV1dDdlbHJOeTMzeVo4M1RvTXA1OE8yS1BJWXBjdGMrdE9PdkVyS0NCNnhRcnZLWnF5VE5CdnYyRWFORWdaaDdyMlBrSTNiVkplNi9QekdYanJyVzRmdHptNnJJV3paMk9KamliaHBaZVFyRlpValkxRXIxeEo1SmRmc3Z1amovQTdkRWlaV1RZTkhuejA4am9kQjE5NGdmN3o1aEgyd3c5RXIxcEY5S3BWeW41TGREUUhGeS9HTkdTSTIzV2pQdmxFV1pMeWhyTmRrdGxNMXJYWGdscU5UYWREYW1sUklzb0FqMnkwbm9ZUTlIRWlxMVQyWlNCL2YySldyZ1Nialg1UFBJRWxNcEs2RHNSZmU2QlNFYjUyTFNtUFB0cnVvVzB0WlRsbjhtMUJRVjdGYlBQM0oyRFBIcmRzcVBwVFQ2Vnl3Z1JTSG5rRWxkbHNUOHB3aEkwQzFKeDdydkxhMzVrTDdZSTFKSVRhYzg2aDVweHozTHJJWmRkZGgzSEVDUHI5NjE5S1VFckIvZmRqam9zajhjVVhsZVBNY1hHRXJWdUhycUlDZldFaC9ybTV5dkNqTmRxS0NnYmVmanZOOGZHMFJFWFJFaHhNN2QvK1JsTnFLcmdJMmhJUlFYTnFLazJwcVRUMTc2OU16c2s2SFphWUdJSi8vZFh6ZHhNUW9Od1FleXBDMENlQ0pGRjQzMzJnVWhHellnV0dNV09vUCsyMHJtNFZZRitIYlVwSm9URXJDMU5HQmszcDZUUU9HSUE1TG83K2p6eEN5T2JOMUp4N3JyMExQSEFnWUY4WDdyOWdnWnZZamFOSDAralNWUzI1NVJiQzE2NUZWMXFLWWN3WUtxKzZpcnEvL3RYbjdIRERTU2V4OS8zM0NmLzJXd0p5YzZtNjdESjcrd1lOSW56ZE9zeXhzVFFNSGt6V1AvL3BscWtGOW15cnVqRmphQmd4Z3NEZmZ5Zms1NS9SbFphaU1wbnNONWFEQjVGVktvcG56S0M1WHorYSsvV2pxWDkvbWxKVDJ4enpOd3dab2dqYXB0TmhDd3FpcVg5L2lxZFA5eGpuOXpSNmVuMW9HYnJIK25MMHh4OVRPWDU4bTFsSjdhRXltOXQxQVdrUGIxbFhIdGRwYkxSM1FiMEVjd1J0MjBiODIyL2puNXRMWTNvNmh4OTkxQ09OTVdqN2RteUJnVDdIcEIwbC9QdnZVUnNNVkY1MUZRbXZ2RUxRamgwMERoeEl3K0RCZGpNRUx3WUUydkp5QXZidHcvL0FBZlFGQlpoallqcm1aT0tDWkxPQnpkYnBTMVRPNEo3dDI3ZDNtYTZFb0FXQ1RxSTdDRnE0ZmdvRXZRZ2hhSUdnRnlFRUxSRDBJb1NnZXpDcVZyUENBb0ZZdG5JdytNb3JsVUNMWTUxazB4Y1VrRDVyRm8wREIxSjY0NDJZQmcxeTI2K3RxQ0J6NmxUcVI0MmlkdHc0NnNhTjY5QjVuWk1zdXovNWhDYVhhQ3F3cDB4bVhYMDFUV2xwSEhycUtmczY3SitBcXJGUmljRnVUa3B5bXltT2Urc3RBQ3F2dmxveDd0UFUxUkgxMFVjQTdxR2FEdnp5OHBBc0Zwcjc5MWVDUDFRbUUvR09qSzdTbTI3eTZqQnlySnlJY1g5UFFnaTZFd2phdmgxOWZqNzYvSHlLN3JqRFkzLzRkOStoS3lvaXNxZ0lhMkNnVDBFUHZ2SktyOXZUWjgxeXM5UGRzMm9Wb1QvOWhHUzFvaXNxYXRNZTkzZ2NSVnhwU2tsaHQ0djliZkJ2dnpIZ3Jyc0EyTFY2TmVhRUJQd09Id2JzcnFHQVBUWFQwU1pkVVpHeXZkWVJvR0xUNlRBbkpOaTl2MmJOUWxkU3dwNFZLekFuSldFTkRFVGQyS2o0cFpYLy9lOVlBd05SbWMyTUdEUEdheHM3Y2dNK2J1UCtIa2FmRWZTd2M4NUJVMWZYb1dQYkUwSHJQeUNuaDFWelNnck55Y2tleDBlNnVGZFdPd0lydk9HcldvYXVxTWp0dlNUTFJEak9xVGFaR09ubEQvM1BYTW9iZk5WVmJ1L1RaODFxODdqR2pBelVKaE5ISG41WTJhYzJHaGwyOXRsVVRaamdaaTEwTFB3Unh2MDlqVDRqNkQrQ2t5NjlGTEIzcVozL3VqNWxkMy82S1FFNU9manYyMmZmb0ZLUjlOeHpIdWZKZS9wcFdpSWlQRVRvcThzZHRHUEgwWE4yRUhOaUlnZGVlc2x0VzlyOTkrTjM4Q0NtSVVNNC9OaGpidnRhaTdRdHFoeng2NUdmZnc3WW44VE9KQWUxMFVqWXVuVnV4NW5qNGdqLzlsdENObTlXemhHOGJSdVMxWXBwMENERmx4dnMzdUsyK25xM3RNWjlTNWNpbWMwZWNlU0NQaVRvcXNzdVErM2lrTkdhOExWcmxVeWl5ZzcrTWV0S1N0emVxMHdtajZkc2pFdGlBVGFiVytLOUU2Y1ZqNmEybG1GLys1dkgvdGJpTXZ6bEw4cnJ2ZSs5UjFOcUtxRS8vVVRxM0xsWVltTEk4ZUs1YmROb1BNYmhUbTgwbTUrZng3N1dKQzFhNUJiZkRYRFNaWmRoRFFwaXg4YU53RkZCRjArYnBwelA3L0JoUmRCSFhKNmUyc3BLZ3JkdVZkNEgvL3d6TnAwT1RVME5RMXh1aW9PdnZocXcyeW81YVU1T1JtckhZN3N6alB0N0luMUcwTzExb1lKKyswMFJkUDdjdWNkMGJsbXRwc1VSQTZ5cHFsSWNKSFZsWlVxZWNadWY5eEtDV0RwMXFtTDFVemx4SWxaL2Y4WDhMc1RGVnp2eXE2OG9tRE5IeVlJeWpCbmpNL3pULytCQnNoeVZJMTBKMnJiTmJaaXh5OFh5dHlORWZQc3RjVysrcVJUTlM3djdicmY5enUzTzNzdnVUei9GT0hJa0VWOTlwZVFmQit6ZlQ5MjRjUjFLWDVUTVpqZVhFVytjcUhGL1Q2WFBDQnFnLzBNUEVmSHR0KzBlNTJzTTNYcUN5RWx6VXBLeTNYVzJQSDdKRXNWTnNuVEtGSW9kaG5RQUEyKzlWWGxhZXhOMDhmVHBpcURMLy9FUExKR1JpcUNOSTBhZ0x5cENXMUZCMUdlZlVUZHVIT0dPY2pWT3h4SnYyRFFhdDVsZGJXVWxrc1ZpejBCeVNVcnc1cXRWZXROTlZFNmNTT0p6enhIcTZDcnZmLzExekhGeGhHelowcUZxbWE3VW5uVVdkV1BIa25YTk5WQmJ5LzQzM3FBNVBoNWJRQURHMGFQdDI0RzlLMVo0cERSMnhJNzVSSTM3ZXlwOVN0Qi9Odjc3OXdQMkxtMTVhOE1DcHc4MDNnWHRlbE5wM2VVKzhQcnJxR3RxR0hEMzNRVHMzY3VBTys1QXN0bG96TWhvTTl1ck9TV0ZYVjk5cGJ3ZmROMTFCT3paUThQUW9lUTZ2TEI5MFJJUlFVdFlHSUV1WmdDeVhrOXp2MzdnMGgzMkpZYm9WYXRJZnZaWjVmMklWbDVqbVRmY0FNQ2VGU3RvY1JHd0pTd01TMlNrV0hQdklIMVcwTHRialRQVFo4MVNacE5iN3p1V0NTSlg5cjczSHVIcjFoRzRheGVhK25wYVhBcXV1MW5ZT2dSdDgvT2piTW9VTk5YVlJIejdyZUpFV1h2T09haE1KaG9kNjlzMm5RNWJiQ3lsTjkxRTJ2MzNLK2VxUCswMHUyV3RqNHd2WHoyUDFsM3VBejdNL1lPM2JUdGFiZ1pJdS9kZWp4dkJpUzZUZFlTOUsxWWdtYzFrdHVFcWVxTEcvVDJWUGl0b2p3a2lsNmRrZXhORXJkSFUxQ2lsU1YzLzRKRWtrQ1FpdnZ5UzBCOS9aTy95NVlvOWtPVEZhVkpYV29vTWhLOWJSMHR3c0dMV0Y1aVRnN2FzREYxcEtWV1hYVWIwaHg4Uzl1T1Biam05S3JPWm1PWExpZnpzTXhxR0QrZndZNCs1andVbENZdkxEYVV0ZktXQVJyZzgzUUUwMWRWa1RKOU90WXNWVU9FOTkzajliTkR2dnhQbVVzVnl4NFlOYUt1ckdUeHhJdGhzNUw3MUZvM3A2UXkrOGtva0Z3UCtySC8rRTNOOFBMbU9vQlVBYzJ5czkwbXhUalR1NzZuMFdVRTdneUdjcUZ6eWtGdnZhdytOd1VDc3M1eXJDNUxaVE1KcnI2RXhHTkFZRFBSZnNJQ0RqdW9VclgyZy9mZnZKMnZTSkxEWnNBWUVjUERsbHhWZnNjSzc3eVowNDBZaTFxd2h3T0hERmV5d0lhcSsrR0lLN3J1UHlHKytJZTd0dDlGVVY5dTd4K0hoUjh1N09LN2pXZ2orV05FWURJUzdlbzloOStYV2xwY1Q0WExlOGttVHZINWVWcXZkQkcwTkRpYnlxNjhVTXdXYlhvODFPQmhOYmExYjcwVlRVMk9mT0hQNUx1cUdCcStDN216ai9wNUlueFYwVzkzbzQrMWl0MGJXNmNoNzZpa0dUWjZNWkxFUSt0TlB4S3hjU2ZtMTF4NFZ0T1BwM0ppUlFjWEVpWVJ0Mk1EQkYxN0FsSm1wZUlmSmFqVTE1NTVMMmZYWEs5MTJkVU1EcFRmZWlISFVLQURLcjcyV3lpdXZKUFRISHpFNmFsZTFOcklIeUpnMlRia1plS1BxMGtzNTRzVUdLZnFERDFDWnpZb2pLY0NSeHg0ajd0Ly9wdmE4ODVRZXlyRThCVjJyZDZUZGR4OUhIbmxFZWI5OTJ6YlU5ZlVNZDBUVnVjNXFEeGsvM3V2NU90TzR2NmZTWndYZG1iak9mcnZPY2dNMFptWlNjdnZ0U3RHNStOZGVvK3FTUzQ3V1VuTHA2aGZmY1FmUkgzN0lJQjlQdWRhRS9QZS9ubTBaTUlEZGpwbHVWMCt4RmtkWDM0bk56dyt6eTdxc3ZxaElhWk0zbkwyV3F2SGpsZHJTamFtcGRuUEM3NzlYbHFZQWRPWGxpcmdzVVZGZVk3RkRmdjVaS2M0Tzl1RkcvN2x6ZlRwdXFOcUlJWERTbWNiOVBaVStKZWpEVHp6QjRTZWVVTjZIZi84OUtRc1dlSjlCbFNTS1pzNmtiUExrRTc1dTJRMDNFTFoyTFJKdytORkhzUVlISzA4Y1YwRmJBd1BkaE5FYWJWV1ZFb3ZzNnpqWHVHN1hrTkhXUVJVTnc0YXgzeEZqRFREazhzdlJGeGI2dkxaeHhBaDBwYVhValIzclZpeGUxbWhJYkJXQjVqby9JTFcwZUFUMERMM29JdnZOUktYQzV1ZUh5bVNpYnV4WTZzNDhrK1NubnZJcWF0ZXczZit0V1lPbXJrNVoybEsrYnljYTkvZFUrcFNnbmFqTVp1SmZmWlhZOTk4SFdjWVNIWTFrc1NoMytNb3JyaURxczg5SWZPa2xBdmJ0bytDQkJ6eWVjTWVDckZLUjkvenpXQ0lqRlFHcm1wcnMrN1JhdDJPZFQvck1HMi9FZi85K0NoNTRnQ3BIaUduSzQ0OHIwVmplYU16TTVOQlRUeW52bmN0bWdFZjFpTUNkTzkzQ1ZGMHJiSGlqWWZod2pLTkdlVDJ1cmFxZTNweEhuWitwTytzcy9ITnowWmxNRkUrYlJtTm1Kc2t1N1hjNzNpRldXYU94Rnd4d0dTODc2VlRqL2g1S254TjAyQTgva1BqS0srZ2QzZUxtZnYwNDhNb3JESmc1VS9uank1ODNEMW1uSTNyVktzSy8rNDZnWDMrbDVQYmJxWm93d1d2UWhiYW1ScWx3b1hXZDVYYkJ0WHNic0dlUEVwVm04NUVhcUdwcVF0WFk2TE1iN0MyUW83WFRwYXRWclNrcnkrUDh2b0pCWENmVG5MUEZ6cFJRYjRKMkxnZHBxNnNaZU9PTjZBc0w3VS9lNW1hUVpYdXAxeWVmVkZJOHBaWVdocDE5Tm1VMzNFRC9oeDd5Mm9hVExyM1VUYlFCanRoMVovMHVqelozc25GL1Q2WFBDRHJxMDArSi91Z2p0NkxsTlJkZVNQNjhlVmhiaDBwS0VnWDMzMC9qd0lFa1AvTU0ydXBxK2ozNUpIRkxsMUo1NVpXVVgzc3RObjkvNVhDMXdlQVI1K3hLNnR5NUJPemFaUzhtM3RLQ3ZxUkVXV0pwSy9XeExkcUxadExVMWhMaW1QeXk2WFEwakJqaHRyLysxRlBkdXR4cW85SGVUWlVrOTlub2psU1NrT1dqZGJrY2lTckYwNmFocWFraGJ1bFMvSE56eWJybUdxb3Z2cGlxeXkrbllkZ3dpbWZOd3RpcVRhNjBqcE1QKy9GSDRPalFRZU5Td1FQc2ErU2RhZHpmVStremdnN2RzRUVSYzNOaUlvWDMzdXRSSnJVMWxSTW1ZQnc1a242UFBVYlE3NytqS3k0bWZNMGF5aHhSVFIzRmxKWGxNNmE3OHZMTEFYc1lwbXVjdGZNSm5yUjRNUW1PTWFycldIU1lvNGlkTDZxdXVFTHh1VGFjZWFaaUhsQncvLzJvalVZUG9TYSsvREpSSDMvc2NaNkdkdjdRdzlldUpmR1ZWOXpHNjdYanhsRSthUklTb0t1c0pPS3JyNUNzVmlKWHJ5Wnk5V3JxUjQ5bWZ6dVJhYTQzckxBZmZpRHR2dnNBa0pxYUdIbktLY280MjNsampmenlTK1g0empEdTc2bFA2ejRqNklJNWM5RFBta1hGUC81eFRQN1pUU2twNUw3MUZ1SHIxaEgveGhzVTNudXZSN2ZiZFpaNzROU3BibVZOd1Q0QkJkZ25nVFFhYkk3SnI4cUpFNVdrZjZ4V3IvbmFLcFBKcTA5VWU3bmRodE5PSStyVFQxRWJESlM3M0NoOE9ac1lodzcxRUhSTFJBVGwxMS9mNW5XYVVsTGN4Rng1MVZVVTNIOC9xRlRJd09GSEhxRXBOWlc0SlV1VXljZUtmL3pENS9teXZWUzBDSFNKeVM2KzgwN1M3cmtISEJOdkZZNGx4czQyN3UrcDlCbEJteE1UUFVJNlhTbDQ0QUhVSnBQM25aSkV6WG5uMlV2Q1NFZm5ZTDExZTNNZENSV3VHSWNQYjdlTGJJbU43ZlNrZ0gxdnYwM01paFVkcW94cFBPVVVwZWNocTlWWW9xT3BPZTg4dDNCVmJ6Um1adHJYd3ExV1NxWlBwOTZ4QnE0Z1NaUk9tVUxOMy81RzdMdnZFcmhyRjdWbm5YVk0zNk5vOW14YUlpS0kvT0lMNms0L25kMGZmMndQd0FrTlZWSWR5eVpQeHB5UWdOcGdvQ2t0amJKLy9yTk40MzVuQlE5dnh2M05yU1lRZXhMQ2FGOXd3cWdhRzkzbUZOcEVsdDF1aXNlQ3ByYlc1NlJZZDBBWTdRdDZCUjBXTXh5M21NSDNETGZnS0VMUUFrRXZRZ2hhSU9oRkNFRUxCTDJJUGpQTC9XZWphbW9pSUNlSG9CMDdNSnh4eGdtWFh0WFUxQkM0WXdkQk8zZFNjLzc1SG1iK1BqOVhYWTFrc1hnMXlIT1NPV1dLc3RTMjg0Y2ZUcWlkZ3E2bFR3bTZNeExjZmZtS3RhYi8vUG1FT2NTaEx5aHc4NkErSGpKbXpGQ3NlelhWMVc2cGhyNlFiRFpTSDN3UXZ5Tkg3Q21aUG00Q2FvT2h3NTdsZ3U1Tm54SjBaeFBWUnFLRWExeDEyTHAxTkF3Zjd2UFlqdVRyVms2WVFQSXp6d0FRdm40OUJROCtxRVIvK1NMbS9mY0ovdTAzQUFiZWZETjVpeGRqYU1OelRORHo2Wk9DOW1ZNnIycG9VQnd2V2ljNWdIZlRnMzZQUDk2aDY2bE5wamFQZFFxNm96MElsY25FaU5OUDk3bS80dTkvcDJET0hDcXV1b3FBbkJ6Q3YvOGVWV01qQSs2OGs5d2xTN0MyOHAxdXo2MmxkUTByUWZlbFQvNHZlVE9kUDVGaWRkMFZXMEFBaDU1K21xYTBOT0tYTEtINmdndFFXU3hrSHFOYlM4N25uM3N0OFNQb2Z2UkpRVVBiVDhQVys5cExKT2pvdU5xVjFzNG1ZSCt5dWhMMTJXZUtXVURsVlZkNVRkMzBSdXRRejVKYmI2VmgyRERxVHptRm9OOS9QNloyQ25vV2ZWYlFuVUdSb3dyajhaUk9LWnN5eFdNaXFtRE9ITGYza1Y5OG9jVG1GdHgzbjRjWlFuc0VaV2VUK1BMTEZNNmVyWlRQcVI4OTJxTUgwaHQ3SjMyVlBpdm9ZL0hsTnNmRmVYemUvK0JCRWgwT25nQXBYb3oxT2tyRDBLRmVjNE1WbXlLVjZwakZyQ3N0SlgzbVRGU05qV1RlZEJObDExOVA4ZlRwWWl6Y3krbXovN3ROL2Z1anJhcFMzcnZhdnJhZUZPc0tmeXFWMmF3NGRrZzJXNGNtelBhc1hFbGpSZ1pndndubExWNU15a01Qb2EydUp2YmRkMmxNVDZlNmpYSXdncDVQbnhVMHdGQWZTZXl0dDN2cmhwcWpvOGwvOE1FMno5L1A0WTlsaVlob3N5cUR0d2tudGNIUTVybTkwVHBKd25EYWFleGR2cHdCZDk5TjdYbm5VVDk2ZExzM0JsLzdSVmU4WjlDbkJYMGlXRU5DcUp3NEViQlBYbW5MeWpBbkpGQjk2YVhLMDk0cGFHdHdzSEpzUjNGYStZQTl5OGlYZzBiazZ0V0t4YTIzckNkTGJDeDVDeGRpVGtoUWpBR3V4aFlBQUNBQVNVUkJWUFlFdlJjaGFPd1RWS1d0NmlURkxWMUs3TktsSGZwODFFY2ZFYkJ2SHkzaDRWUjVNWUZYMTlkN3RmY0J1N2VYdDRUNkFKZWljQTFEaDNwTW1EbHhyakVEbnQ1b0RsTG56a1Z0TkZKOThjVnU4d014SzFZb2xyeUdNV01vdlBkZUg5OVEwRk1RZ3NadW91Y3hidTZnUlpIYWFGVHNjaHRPT3Nuck1kcnFhdVZwM1pyRGp6L3VWZEFSTGg1a0RVT0grcnkrWWtDdlVubDlRbXZxNmdqTXlRR2JqWkF0V3lpOTZTWjdtNnFxbE5LNk5uOS84dWZPeFp5UWdMNndrUGpYWDZkMDZsU2EwdEo4WGxmUVBSR0NCdUwvL1crbFF1R3hFcnBwa3hKaDVweVFPbEdDdG05WGFrY0QxUG13N0pGc05zWGYyOWZUT2VULy9rK1pYS3Y1MjkrVTdjblBQSVBLWWJsVVBHMGE1b1FFZ3JLenlaZzJEY2xpSVdEdlh2WXVXK2F6ZUx5Z2V5SUVmWUpFdVFTVVJIejlOV1UzM3VnaHJtTUpQRkdaVFBSenFlN1JNR3dZamVucFhvOTFuVGp6WmJjYnVtbVQvWVVrVWV0d0NvMVlzMGF4NmpXTUdhTVVtRE1PSDQ1eCtIQ0NmL3NOdjhPSFNYNzIyUTRsZ1FpNkQzMWEwRzJaQm5hRTRGOStJU2c3VzNtdkt5c2o3WjU3T1BUMDA4Y1ZiS0pxYmlidHZ2dmNJc2phY3FBTWNTbTAzam8rRyt4TFg2R08rbGNOUTRaZ2lZbkJQemRYdVdGWW9xTTUvUGpqZGxzZ1dVWmxObE04YXhZRHAwNUZzbGlJWEwyYXVyLys5YWd6cWFEYjB5Y0ZyV3BwT2FhU3NkNk9WWnRNOUh2eVNlVjkvZWpSQkcvYlJ2QXZ2ekJrL0hqcUhGVVR3VjRwTW56Tm1xTTFpMlVaeVdaRHNscVJXbG93eDhYUk9HQUFhZmZkWnkvTDRxRHlxcXNVRjgzUWpSdEpYcndZbTA2SHJOR2dhbTUyc3d2MkZ2d1Nzbm16MHEwMi9QV3ZTQllMNlhmY29ZeTcxVVlqZ3lkT3RGZnBjRlM1YUUyL3A1L0dPSHEwZTYxcFFiZWxUd3BhVjFSMHdpVmpZOTU5RjMxQkFRQzFmL3NiaDU5NGdnRjMzRUh3dG0yb2pVYTM0dWpheWtwUzU4M3plYTZpMmJNeFpXV2hyYXhVdGhsSGo2YkFZUzRQWURycEpEZi82OVpVWFhLSng3YndOV3VVMTNWbm5JR3MxZEk0YUJEYXpac0IrNFJhZTFVZE5UVTFKRDMzblAxSkx1ajI5RWxCZHdZVmt5WVI5ZGxueUhvOStmUG1ZZFBwT1BENjYwUjkvREVSWDMrTi80RURTbW1XOXFnYk81YVcwRkR5Rmk0azg4WWJxUjg5bXJ4Rmk5ekNQUzJSa1pnVEV0QVZGeXZiWksyVzVxUWtLcTY5bGxxWENTOG5UZW5wTk8vZGk4cGtVbXBibFRscVZiZUVoOU1TSEl3MU9CaGJZQ0JXZjM5c0FRRks1VWJKYkNaMTNqeGt0UnB6UXNJSjJlOEsvang2OVAvUXNmcHlCenVPcy9uNXRWdmlwVFhPTENXYm41L2kvQkd5WlF2TkNRazAreWp0Nml3NHAycHVSckpZN0Q4MkcxaXQ5bjlsR1ZRcU55ZVJvQjA3YUJnNjFDMFUxWW5hYUVTeVdwSFZhbVNkcnNOTGE3cWlJc3pIVVVNcmRNTUdUQ2VkaENVcTZwZy8yeGZwRHI3Y2ZVclFBc0VmU1hjUXRIRDlGQWg2RVVMUUFrRXZRZ2hhSU9oRkNFRUxCTDBJSVdpQm9CY2hCQzBROUNLRW9BV0NYb1FRdEVEUWkranBnallEU0k2Y1lJR2dxNUFjWWI2eUxGdTZzaDA5V3RDeUxCOEEwQmNXZG5WVEJIMGNGdys0THYxajdOR0NCbFlDeEM5Wm9xUUpDZ1IvTmxKVEUzSC8rWS85dFNSOTI2VnQ2Y3FMbnlpalI0OE9sV1g1VnlCRFZxc3h4OFhSRWhMUzFjMFM5Q0UwOWZWb3k4cWNSUkVLSkVrYXRXM2J0c3IyUHZkSDBhTUZEVEJ3NE1Db3dNREFseVJKR2c4RWRuVjdCSDJTUmxtV3YxV3BWSGRzMjdhdHBDc2IwdU1GN1dUMDZOSGFscGFXVkxWYTdWa0xWdEFldnpuK1BibExXOUVEa1NTcG9hNnU3dENCQXdjNmx2d3VFUHpSakJvMVNuYW1vZ3A2TmoxOVVrd2dFTGdnQkMwUTlDS0VvQVdDWG9RUXRFRFFpeENDRmdoNkVVTFFBa0V2UWdoYUlPaEZDRUVMQkwwSUlXaUJvQmZSYTBJL0JSMW4xS2hSTTRCblhEWTVZK0FibkJ0a1dYNHBPenQ3N3AvYU1NRUpJMnBiOVVGYVdscldhVFFhYjRrc3lqYVZTdlh4bjlna1FTY2hudEI5bEpFalIrNlNKTWxYZ2ErODdkdTNEL2hUR3lUb0ZNUVl1bzhpU2RJSHZ2YkpzcnoyejJ5TG9QTVFndTZqeUxMOGxhOTlOcHZ0L1QrekxZTE9RM1M1K3k3U3lKRWpEMG1TMUxvV2JzbjI3ZHVUQUZ0WE5FcHdZb2duZE45RmxpVEoyNVA0TzRTWWV5eEMwSDJZbHBhV0wxdHZhMnRzTGVqK2lDNTMzMFk5Y3VUSUlrbVNZaDN2cTdadjN4NExXTHV5VVlMalJ6eWgrelpXU1pKV09OODRacmVGbUhzd1F0QjlIS3ZWdXRybDdTZGQxaEJCcHlBaXhmbzRHbzNtLzJSWmJwUmxXVlZmWCs5ektVdlFNMUIzZFFNRVhVdEpTWWt0TGk0dVdaS2s0cHljbkJYdGYwTFFuUkZQYUFIQUY3SXNSM1YxSXdRbmpoQzBnSnFhbWg5RFFrSkViNjBYMEJ1V3JUU2pSbzI2WHBibG00SGhraVNKY2ppQ1B4T1RMTXM1d0R2WjJkbHZBMTFhVHJhbkMxb3phdFNvRDRFcnVyb2hBb0VzeSt1enM3TXZvZ3RGM2FNRlBXclVxQnVCZHhwVFU4bWZONCttOUhTc3dhSzBsZURQUTJVMDRuZm9FTW5QUGt2Zzd0M0lzdnhnZG5iMjAxM1ducTY2Y0dmZzZHYVRQMjhlRFNOSENqRUwvblJzUVVHWWhnNGwvNkdIQUpBazZSOWQyWjRlTFdoZ09FQlRlbnBYdDBQUXgybE9Tbksrek9qS2R2Um9RVHNud01TVFdkRFYyQUtWdVZqL3JteEhqeGEwUUNCd1J3aGFJT2hGQ0VFTEJMMElJV2lCb0JjaEJDMFE5Q0tFb0FXQ1hvUVF0RURRaXhDQ0ZnaDZFVUxRQWtFdlF1UkRkME9DdDI0bC9QdnZxVC9sRk9yT09ndWJuNS9iL3ZnbFN3ai83anNBZG4vNmFWYzBzVnVqTnBsUU5UVmhpWWp3Mk9lL2Z6K2E2bXJRYUtnZlBSckpiRWJkMEVCTGVIZ1h0TFR6RVlMdWhvUnUya1RVWjU4UjljVVg3RnkvM2tQUTJxb3EvSTRjYWZjOGt0VkswcUpGSjlRV1MyUWtwVGZmalAvKy9VUzFjZk9RTlJxYSsvWERMeSt2M1hNVzNuMDNzbFlMUU1idHQ2TXRMeitoTnJhK3FVV3ZXa1g4NjY5VE4zWXNoZmZlaXprK1h0a1g5ODQ3aEs5ZGk2elRrYjFsQzhtTEZ4TytaZzJsVTZkU1Bta1NzcVpuUzZKbnQvNDRHREorUEdxajhiZy92L09ISHpxeE5kNEp6czRHd0RSd0lNUE9QcnZOWTBlTkh1MnhyZVRXV3ltNTdUWWtxNVhvRHo4OG9iWTBwYVJRZXZQTjZJdUsyanlYTlRDUWhtSERDTm15cGQxekZ0eDNuL0phWDFpSXJxVGtoTnJvaXNwc0puckZDaVNyRmYvOSs3RkV1VHNyMmZ6dG9kWlNTd3RxbzVHZzdkdFJHNDBrdnZnaUVWOS96YjVseTdEcGRKM1duaitiUGlkb1RWM2RDUW42ajBaYlhvNS9iaTRBaGpQT0lHRHYzaTV1VWNldzZmVWRPczRhRkFTcVAyN3FKdXJqajlGV1Z3TlE1TklUY09JVU5EWWJOcjJlUFN0V0VQL0dHOFM5OXg0MTU1K1BUVHloQloxSjJNYU5JTXNBMUk0YlIvWEZGM3NjRTc5a0NlRnI3UlZmZDMvaWFhWGRFaGJtc2EzdXIzL2w0SXN2dW0xelB0MmJVbEk4dXEydG4veTE0OGF4ZmRzMkF2YnR3NVNacVd3ZmNzVVY2UFB6c1FZSGMrQ1ZWM3grcitIanhxR3VyOGNTRyt1MmZkZFh2cDJEUjU1NktwTFZpamt4a1YxZmVsVHQ4VURkMEVEY08rOEFZQmd6aHRxenprTFYzSXhOcjBleVdOQldWYUZxYUZDT1QzajlkZFIxZFdpcnFtZ0pEaWJtZ3crSVdiR0NuZXZYdDN1dDdrcWZFL1NPalJ1N3VnbHRFdjc5OThwcjArREJYbzl4VFJkdDZ0Ly9qMjRTWUo5b1NuenhSYUkrK1lRakR6OU0xV1dYSWRsczZJcUxBVERIeDZNcktTSDZvNDhJMkxXTDh1dXZwMjdzV0FDMDFkV282K3Z0N1UxcFhlelNPNnFtSmlTcnZZaUgxYjlqR1lueFM1YWdxYWxCMXVrb3VQOSt3ci8vbnVTRkM2azkrMnlpdk56NFl0OTkxK3Q1SkxNWnVZZDJ1L3Vjb0xzeitzSkNnclp2ZDlzV3YyUUo4Zi8rdDgvUGVCdERiOSsyeldPYjM1RWpKTHoybXRkemFHcHJmZTV6SWpVMzIzc0Zza3pTYzg5aE9PTU0xUFgxU0MwdEFKZ1RFbENiVElwSUdqTXpGVUVIN3R5cG5LZHg0TUEycitORVhWZW52SGJKTmZaSjBJNGRSSDlncjdOWGZjRUY5bkh4eXkranFhNG0rT2Vmdlg3R0hCZUhPUzRPUzNTMC9TY3FDa3QwZElmYTExMFJndTVHUkgzMm1kTGQ3bXowQlFYRXZmMjIxMzJhdWpxZis1eTBoSWRUTkdNRy9aNTZDclhCUVBJenoxQTNab3l5MzVTWlNWTnFLalovZjFTTmpZUnUza3poUGZjQXVBbktPR0pFaDlxcnE2aFFYbHM3SU9qZ3JWdVJiUFlxdUpHclZ4TzUrbWlGbi93RkM5QVZGOU1TR1VuQTd0M0V2L0VHQUllZmZCTGo4T0VkYWs5UFFRaTZtNkEybWJ4MkMxMXhqcGU5amFHalY2MDY0Um50OXFpODhrcWl2dnlTZ0p3Y3d0YXR3My9mUG1WZnc3Qmh5Q29WOWFlY1F1aW1UZWlQSENGZzN6NGEwOU1KWDdjT0FHdEFnSnVBdlBVdXZCSHkzLysyZWF3MUtJamN0OTRpZnNrU2ozMVZsMTlPL2Nrbkg5MWdPV3JJR2Joeko1cktTblNscGVoS1N1ei9scFpTT1hFaWxSTW1kS2h0M1EwaDZHNUN4TmRmSytOTVh6akh5OTdHME40bXdsdzUwVWt4QUZRcThoOThrRUUzM0FBMkcvcUNBdVhhVGwrM3VyUE9JblRUSmdDaVB2a0U0NmhSYUdwcWxIMS8xTmkwTVNPRDNMZmVvaVVpZ3RUNzc4Zi93QUVzMGRFVTNuVVhvUnMzRXZyVFQraEtTdHpXN3hOZmVNSHJ1ZlNIRHYwaGJmd3pFSUx1Sm5Ta1crbDMrRENBbS9DZDJ6UzF0WDlFc3p3d1pXVlJjZFZWUkgvMGtiS3Q5cHh6a0IxTFVUWG5ua3ZTd29Xb21wcUlYTDJhNEsxYmxlTXFyM0MzVDI5cmdreGZVS0Iwb1FHc0lTRllmRVJ6MllLQ0FEQ09IRW5DYTYvaGYrQUFBRWZtejhjYUVrTEEzcjMyNFl3UHJJR0JXR0ppa0RVYWpDTkhZdXhnejZFN0lnVGRUWERPYU5lZmVpckJ2L3ppOVpqQlYxM1ZvVzBLTG9JSS9iLy84OWx0OVR0eXBNUGRYNERpR1RPSS9PSUxWR1l6QUExRGhpajdyRUZCMUZ4d0FaRmZmSUZrTnFNdkxGU09hUzBVWDJHcnVwSVNUcnJzTXJkdGxvZ0lkbi8wVVp0cjJHSHIxeXZMVmczRGg2TXZLU0Y1NFVLc2dZR1lzckl3eDhkampvOG41b01Qd0dhai91U1R5VnU0RUp1Zkgya1BQa2p3TDc5UWN0dHQxSjE1Wm9kL0Y5ME5rWnpSVFdoT1NxTHE4c3VWbWVIT1FMTDhNUVVjZ24vOVZSRXpRUHc3NzZCcWJGVGVsOTUwRTdMYXZWUlc4Y3laSFQ1Ly9GdHZLWk9ETFk1NGJML0RoNG4rK0dPZm45RldWWkg2MEVQSzV3SjM3Q0Q1cWFlSVhybVN1clBPWXUveTVlUXRYRWpoM1hmVG5KZ0lnTDZrQkpYRlFzYTBhWVJ1MklES1pDTHNUNGdFL0NNUlQraHVncXpSa1AvZ2cyNWRXWUR5NjY1RFhWOVA2T2JOSFByWHZ6QU5Ic3lBMmJNSjNiU0psb2dJZGpyV3JmMzM3OGQvLzM2M3o3cDJ6VTFaV1JoT1A5MXR2M05tdXlVMGxNcUpFNzN1YTQzYWFDUnA4V0szYmJxaUloSmVmWlhDZSs4RjdGRmoxdEJRZXhJRTl1Z3NwNGphSTN6ZE9pSS8vMXhwMTRHWFhsTEc3SWt2dllSeDlHZ2FCd3p3K0p3bE1oSkxSQVM2MGxKbG16VWdnT2JrWk15dGxxSk1nd2VqTHloQVYxVEVvR3V2VlNMTHFpNjdqUHdGQ3pyVXp1NktFUFFKb0ttcElYWGVQRXFtVHUyVWNWZnJNRVd3aTBGZlVJQStQNS9NeVpPcHV2eHlnbi83RGNEdEQ3c3hJNFBHREhlUGQ5ZWxIOE5mL2tMeDlPbHUreFZCaDRYNTNOZWFmazg4b1lpbWFjQUEvQTRkQXB1Tm1GV3JxTHo2YXF6Ky9tVE1tS0dJR1VEVjJFajZuWGVTdTJTSjhzVDFSdGo2OWZSM1ZLQUFlOWZlbEpWbG4xMy8rR1A3ZVdiT0pQZU5OMmp1MTgvajh5VzMzWWJHWU1BMGNDQk5xYWsrMTVRYkJnOVdzdFcwMWRVZ1NaVGNmRFBXb0NEaTNueVQ4a21UZXF6WGU1OFM5TEdNRTl2Q2xKWEZnVmRlWWVBdHQrQjM2QkJCMjdkeitKRkhxTG53d2s0NXZ5dXlTc1doWjU0aGRkNDhRamRzY0p2Y2FVcExRN0phUGJxM1R2d09IbFJldHc2NWJCT1hzYmNyQ2ErOXBrU3kyZno4T0xoNE1iSHZ2a3ZZRHorUVAzY3Vxb1lHMHFkTlExZFdaajhtSUFDcHFRbkpac012TDQrQnQ5ekN3WmRlOG5oYVN4YUxQWjc2M1hlVkxuUGRXV2RSNlpnZktMcmpEa0kyYjBaWFVvSzJySXpNeVpNNTh1aWpIbVBkcXZIalVUYzAyQU4wc3JQeE8zSUUvZUhETkl3Y1NjWEVpUVRrNUJDN1lnVmhqaVUvKzhVbDhoWXRvbmJjT05KbnpTSms4MmFDdDI0bDF6RVc3Mm4wS1VGM0p0YVFFQnFHRGNQdjBDRWtpNFhVK2ZOUk56WDlJZXVYNnJvNkdvWU1JV1RUSnJlWjMraFZxNGo0Nml0TWd3ZlRtSkdCT1NFQlMzZzQ1c1JFR29ZT0pjZ2xZcXk5a0V1cHBjVStVNjFTRWVJNktTZlo2eGxHZnY2NTIxTTdmOTQ4bXBPVEtaNDFpOUtiYnlaOHpScFM1ODlIY295dGJYNStISGp4UmZ6ejhraCs2aW5BUGc3T3ZQNTZqaXhZUU4yNGNRQ0VidDVNNG5QUEtiUDFZSjlBTy9URUU4cDdhM0F3ZVFzWE12Q1dXMUExTnFJeEdCZ3dleloxWjUxRnlkU3BtSVlNSVhicFVtS1hMZk02Mis5WFVFRDBpaFhlVTA1bG1hRGZmc00wYUpEeSt4S3ozRDJFemxvRGxYVTZaSlhLdml6aTcwL015cFZnczlIdmlTZXdSRVoyMnNSVzZLWk5KTHordXBKOTVhU3BmMy8wUlVWSUZndnFoZ2FDZi8yVjRGOS9WZllYelp4SlUvLytoRG5XZzFHcE1HVmx0WDJ0RFJ0SW16TUhtMDduTnVGbEN3Z0E3RXRDc2thRDFOSkM2ZFNwU3RKSVMwZ0lhcFdLcU04L1Y4VGNFaDdPd1JkZW9PR2trekNPR29XcW9ZSEVsMTRDN0ZGcFFUdDJVRDltRE9uVHB4UDArKzl1N2FnLzdUVHlGaTFTcnV2RWxKWEZ3UmRmSk8ydXUxQ2JUUFkyYjl4STZNYU4xSjkyR3JYanhua1ZzODNmbjRBOWU5eDZIZldubmtybGhBbWtQUElJS3JQWm5wVGhDQnNGKzlKYlQ2VlBDVHE3QTdtNng0UWtVWGpmZmFCU0ViTmlCWVl4WTZnLzdiUk9PMzNEc0dGb1hTWjVqTU9IVTM3ZGRkU2VmVGFhbWhvaXZ2MldzSTBiQ2R5NVU1blJsdFZxcXNlUEorajMzeFdCR1ljT2JYZE1hRGo5ZEdTMTJrM016dTBBelNrcFZGNXhCYkplN3pIZXRnWUZrYmRvRVlPdXZ4N1RvRUVjZXZwcHpDNWQvTExKazdHR2hKRDg5TlBVWEhnaFJiTm1nU1JSY2UyMUJPM2NDVFlic2twRjJaUXBsRXlicHF4cHQ2Wis5R2h5bHk0bDlZRUhGQ01GV2FPaCtMYmJRS1dpS1NXRnhxd3NUQmtaTktXbjB6aGdBT2E0T1BvLzhnZ2htemRUYys2NVZGNTVwUkpQTHRsczlGK3d3RTNzeHRHamFYVEpKdXRwOVBUNjBESjRUMGI0czRuKytHTXF4NDgvNFY1QTZLWk5SSDN4QlFBSEhXNGErc0pDYXM0N2oyWWYzV2JKYkNZZ045ZmViYlhacUJvL0hnRC9Bd2ZvdjJBQnBaTW5VM1BCQlI2ZlMzbjhjUUFzVVZFVVQ1dEcycHc1K0IwNmhFMnJwU1U4blByVFRyTzdlRGpHNk01VVJGOEU1T1RRbUpYbFU1RCsrL2JSbEo3dU51YVBYcm1TeUsrL3B1Q0JCOXpXczl0Q01wdUpmZjk5WXQ5N2orSnAwNmo0KzkvYlBGN1YyR2h2dDVkMkJXM2JSdnpiYitPZm0wdGplanFISDMzMDJPWWJYSERPMFd6ZnZyM0xkQ1VFM2N1UldscTZ2NjJPTEN0ajlXTkIxZFRrWWMvVWxYUUhRWXZBa2w1T3R4Y3pISmVZZ1c0bDV1NkNFTFJBMElzUWdoWUllaEZDMEQyY1B5cGVXOUF6NlFFRHJNNUhYMUJBK3F4Wk5BNGNTT21OTjJJYU5NaHR2N2FpZ3N5cFU2a2ZOWXJhY2VPVUlJaldPQlBxNjA4N1RYSGk4TiszajdBTkd3QW91LzU2ZTdTVXhVTFM0c1UwRFJoQTdabG5IdmNzcWhPVjJVenlNODhROU50dk5LZWtjTUN4eHVzTnRkR0lQajhmZ0tiMGRLOFd0WnFhR3Z3ZHkwRFdnQUNmYTlZaFc3Zml2MzgvWmRkZGQ4eHRIdUJ3TDhtZk13ZExURXlieDZxYW01R2FtN0dHaEJ6emRid1J1bW1URWxUU21KR0I0UzkvNlpUemRrZjZwS0NEdG05SG41K1BQaitmb2p2dThOZ2YvdDEzNklxS2lDd3F3aG9ZNkZ2UURxOHZXYTlYQkIyUW02dHNyNXc0RVZ0QUFJSC8rNStTZEdFYVBOaW5vSDJGcHY3disrL2Rxa0RZZERxQ3NyTVZUMnVOd1VDTGp6LytvT3hzQnR4MUZ3QjdQdnpRYTJKRDZ0eTVTc3FtY2RRb2N0OTgwK01ZWFZFUi9SOTRBSTNCZ0g5dUxrZm16MmRrTzhKd1hYMElkZHprMURObllzR2VzZVdmbTR1bXBnWnRWWlg5cDZJQ2JYazVtdHBhcWkrNmlNTXUwV0xIaFN3VC8rYWJ5bzNYR2hCQTNxSkZibEZwcmxnREE0V25XRS9FYVFiZm5KSkNjM0t5eC83SWI3NVJYbGUzeXN0MW9pc3FVbDVyYW1xVVB4SnRaYVd5WFY5UWdEVTRtQkNIcDFaTGVEZ043VVJzZWFNbEtJaUliNzZoLy96NUh2c2txOVhEakQ5djhXSnFmZHlFV2hPemNxVmIvblhROXUzRXJGeEorYlhYdWgzblRHSUF1N3VLMDRXa0xaUmxIQy9MaXVGcjFoRGx5S3J5UnNDZVBhUTgvcmlTZWVVTFgwdVcyb29LVWg1NVJQbmRnOTNtS2FOVlVJd3JOZWVmenlGSG1HcFBwVThKK3FSTEx3WHMvOW5PZndkZmVhV3lmL2VubnhLUWszUFVLMHVsSXVtNTV6ek9rL2YwMDZTNzVQZkdMRjlPelBMbEhzY05uRHFWdmN1V0VlYndlZGJVMUREcWxGTThqanY0d2d2VWpSM0x6dlhyVVpsTTJQejlrV3cyaHA1L1BqYTkvZyt6N1FuKzlWY1NIZC9QRWhPRE5TQUF2OE9IU1h6dU9acmo0Nms3Nnl6bDJJYWhROW0zYkJucE0yZWlLeXlrOHFxckNQbnZmd0hZL2RGSFNxYVlaTEV3K09xcjI3MjJPU0VCVkNwYVFrSlFtYzJvVENaa3Racnk2NjdESEJkSGMySWk0Y2VSbTZ3eW00bFpzWUxZZDk1QjdlTEIzUkY2eEJKZk8vVDhiM0FNdEM2NW9qS1pQQUwyWTFhdE92ckdabk5MY0hBaStjaEc4a2JBM3IwK3UzaXRpVit5aE9nUFA2VGs1cHVwZHR4OHZJVnM3dnpoQjQ5b0xMWFJxTnl3QUpJV0xYS0xUd2JJY2tSVTdWbXhBclhKeElEWnMrM1pXaW9WaC83MUwyeUJnV1JPbm94a3NaRDJ3QU1jZnZSUmFzNC9YL2w4YzJJaSs5NTVoOENjSE9yT09FUFpiazVLSW43SkVpemg0VlMyRTdYbHBHenlaRXB2dkJGVUt2by85QkFSMzM2THJOUFp3MElkdUFxNjBzV1pKZmkzMzlDMytuOVROVFVSOTUvL0VQWHBwMjZwbTdKR3c1NFBQL1JJVHRFWEZkSHY4Y2VWR1BqR2pBeUs3cnl6UTIzdnp2VEpXVzVacmNZU0UyUDNrWElKUTlTVmxTbDVzbTErWHFOeHM4OHBuam1UN2R1MnNYM2JObzQ4OG9peS9YOXIxeEtRa3dQWWsvWHo1ODlYZmtxblRGR09jOVpmY25aald5SWowUmdNQUY0bmhpU3IxZlBuR0c0eUVkOTlSL3IwNllyTFNOR2RkMkljTlFwVFppWUY5OTl2djRiWlRPcURENUswZUxGeVhOU25ueUtyMVc1aWRoSzdkR21ieGV4YUkyczB4MVFTSjMvdVhPWEhPSFNveDM2Ym54KzZvaUpGek9iWVdHU2REcW1saFl4cDB4UkRRM1Y5UFFtdnZrcld4SW1LbUd2T080L2NkOTd4cUlQVkUrbFRUMmduelVsSmlpQUhYM21sOHBTT1g3SkVNWTR2blRMRnpUWm40SzIzS2svcjFsMnp1Q1ZMaVAzUGZ3RDNaU1JOVlJVUjMzNExRTTJGRjlMaU5MTWJQWnE0dDk0QzdIN1d6bGxscDZBdEVSR29IWmxEM3A3UVE4ODdyOTN2V0gvYWFjaDZQVUcvL2txZzQ2WlNOV0VDZmdjUHVsV01hQnd3QUV0MHRISWpzd1lHMGpCa2lQS1ptQlVyN0tZQkdSa2tQZjg4c1V1WGtyZG9VWWNOODMzaGJRSlExZGpvdHQyMWQ5QVI4aDk2Q0wvRGg2a2JPNWF5eVpNSi91VVgwdTY5RjIxWkdSbTMzVWJ0T2VjUStlV1hTbGZjR2hKQzRaMTNVdFZETFh1OTBTY0Y3UXVuaFkvTno0L3lmLzdUZmFlakxBdDRDbHBsTmtPckxDV0FxTTgvUjlYY2pLeFdVL3UzdjVGeDY2MEFISHp4UmNVSTNqV3h3Sm4rMXhJWnFRd1BXbzdUT2FOdTdGanF4bzVsa01zU1UvbWtTZGkwV2daUG5LaVVtZkUvZUpEVXVYTzluMFNTa0NXSjBzbVRsY29hK3FJaU1xZE9KVy9od3VOcTF4K0p6YytQdlM1ekdhYVRUcUp1N0ZqQ05teEFWMWFtREVGa2xZcnE4ZU1wbmpIRGF3M3Bub3dRdEF0NzMzdVA4SFhyQ055MUMwMTl2WnRkam11WHRyV2dpMmZPVkxyUWthdFhrK0xvZHBmZWVDUDFKNStNZjE2ZVczZE9hbXFpZk5Jay9QTHpxYm5vSW1XNzB1V09pRkNxVGpxZjBKTExEZVgzLy82M3pmaG5aKzBOL3dNSDdMbkFEaEtmZjU1RFR6NUo5V1dYMFRoZ2dJYzNXR3NPdlBJS0FUazVOS1dsY2VqWlorbjMyR05Fcmw2TlRhdWxPU21wemMrMlIrblVxWUI5N0IvdG1MZVFOUnJLSms5V2puSDFCMnNYV1VaZldFakEzcjBFN05sRDhOYXRCT3piNTFhSlJOWnFhVTVNVkR6TVk5NTdqK0xwMDN0c0hTdHY5RWxCYTJwcVNIeitlZVcxZ2lTQkpCSHg1WmVFL3ZnamU1Y3ZWOGF3cmwzcGpuYTVVYW1vUGVjY2FzODVoNkFkTzVUTlRSa1oxTFpPb3BkbDVRbnRPdk1lOGUyM2xFK2FoTlRjckd3YjBjcnNyelhXb0NCMmJOeEk5TXFWYnR0RHRteGgwT1RKSEh6K2VacjY5NmQ4MGlUbDJ2NTVlYlNFaEhpc3d6cURNR1NWaWlNUFAweExhQ2gxWjU3cExtam56ZTRZa2l5Y09kVnhqdDhiMkFYbm1tdnRUTy9zQ0dFYk5wRG1NQ2xzVFZOS0N0V1hYSUtxdVptWVpjdndPM3lZd0YyN09QTHd3K2dkeGZhVU5raVN6elRWbmtEZkZMVEJRS3lYWlNiSmJDYmh0ZGZRR0F4b0RBYjZMMWpBUVVkMUJWY0RnZGI0Nm5LNzRtcFU0SGZva01lc3E3cSszdTBwN0lxczF5dVRaQjFGVjFaR1pPdFNyWktFUGorZnFFOCtvZWJDQzdGRVJHQ09qeWRqK25TN0o3V2pVTHkydXByTUtWTXdEaDlPOWFXWFluQ2FOa2dTUlhmZDVTRmNWVk9UdlozSCtLVFRHQXpFdnZmZTBRMDJHd1B1dnB1S3YvLzltS081YXNlTm96RTlYVEhaYjBwTG8zYmNPR3JQUGh0Wm95RjU0VUszUW9CU1M0dlhkWDJidnorLy85Ly9IZE8xdXhOOWNwYmJGN0pPUjk1VFR5bHJxcUUvL1dTM0Y4SkYwRjdXS24zTmNydmkvRU1EbExwVXJsaURnOW14WVlQYlQwdG9LQUEyclZicGZqcFRCdmN0WFFwQXJzUG5xL0NlZTl5Q0xPTCsvVzhraThYTmtLQm8xaXpxVHowVlhXa3BtVGZjUUp6akhNN1FWMmZBVGNET25laUtpb2o0NWh1MERzTS9KMW4vK0FlSnp6K3ZPSWFBdlVnOWRLejZoeXVKTDd5QTJ1VkdwV3B1Sm5UalJnYk1tcVZNSm5ZWVNhTHc3cnM1OHVpai9PK2JiOWo5MFVmVW5uc3VzY3VXa1RWcGtrZFZUMTk0YzE3dFNmUkpRVGVscENnQ2JQMmtiTXpNcE9UMjI1WDM4YSs5NWxZMjFTbG81eklJZ0xxMjFtNjFXMURndGdhcUt5NUdiVFFDdUpXRUNmdnhSN2ZqQUtVZ2VkRDI3VVI5OGdraFc3Y2V2WW5vZFBZYmdpVFJFaG5ab2Uvb2ZObzczVXNBREdlY3dZRlhYNlhlRWR3UzhkVlhxQTBHcFlCY1FFNE9LcE5Kc1FtVzFXcTM0Qkp0UlFYKysvY1R1M3k1MjAzSjMrRXUybDZNdGl2aGE5Y1M2WEJtc1RyOHcyU05Ca3RrSkpMVlNzb2pqNkJ4c1NIdUNQV25uVWJkNmFjVCt0TlBaRTZad3FCSms1UVN1QzBoSVJ4NTlGSGwvOTM1cy8vMTE1VmhsWE5ZMFpQcGsxM3U5aWk3NFFiQzFxNUZBZzQvK2lqVzRHQlVyWjdRUTF5V09tS1hMU04yMlRLUDgyUk9tVUxoUGZkZytNdGZsR1VnY0Zqb0xGdm1Gc2dROXNNUHBNNmJwN3d2dis0NlZJNXhzOHBrSW1EWExpd1JFZGdjMTgrNDdUWUEwaDFqenNTWFhuS3I4V3dhTkFqLy9mc3huSEdHbTNtL3JGSlJmZEZGSkQ3L1BLcW1KaUsrL1paYXh6S1laTE1SbUpORGlPUG1VMy95eVVvdkFYRDdEZzBqUm5EZzVaY0JDSGRFd2puanhQZXNXQUZBbG5PTTNncTEwYWhNSERZT0dFQlRlanJoMzMySHJOV3kvOS8vWnVBdHQxQnh6VFVlZ1VEdGtmVGNjMHFabTlZMERCdEd0WXZOc21RMkUvL21tL1plaWdSS01RQUFJQUJKUkVGVWlzMkdyRlp6Wk1HQ0RvZk1kbGY2NUJPNlBXU1ZpcnpubjJmdmUrOHA1dlhLT1BFNHVtU0pyN3lpdkc1d0JFWEVyRnhwTjZsM1lJbUxPM3A5alFhYlhxODhaY1BYcjBleVdtbDJWSm9Fam9yZDhhOWtzYmlWbzJuTXlLQm85bXl2N2JFR0IxUHZHS05HZnZVVmxvZ0lMSkdSdElTRUVMaGpoOUtkYnUxREZ1aHc2SlJWS2hxR0RjTncrdW1ZQmc4bXpPSFZyYW1yWS9CVlYyR0ppV25UYU04YUZLUk1xaFhkZmJkYjFGdFQvLzdzKzg5L0tMbnBKcmZQOUh2eVNlVW42SC8vODNyZThtdXZWWVlZTm45L0txNjVodEtiYndic3RiMVM1ODVGc3RrSTI3Q0J3ZGRjWTYrRFpiTmhEUWpnNElzdkt0RjVQWmsrK1lUVzF0U1F0R2lSOHRvYnJxNlZBWHYyS0dWbGJJNXhZdll2djZDcHJDVGpqanNvbWprVGd5TjZLdlNubjBoNjlsbU9QUHd3eHBOUEp1cXp6d2pkdUJHQXVqUFBwT1QyMnhrMGFaSTlFbXZPSEhMLzh4K3NnWUUwcHFWeDZGLy9vbkhRSUpxVGsxR1pUSW9QdHJQdXN5a3preEJIOHNlK3BVdkpuREtGM0xmZlp1RFVxUlRlY3cvbGt5WXBnUmtOSTBjaXExU0UvdlNUMSs5WGUvYlpCUC95QythNE9GVE56ZXhkdmh4TGRMUXlTU1hyZE5TZWM0N2JaNEoyN2dUc053dG5OemxwMFNMVURRMVlvcU9KL09JTDFFWWp5UXNYY3VqSko5bmh5TER5ZXYzenpxTmg2RkFNZi9rTEVhMG03N3d0aWJWWE94dnM4ZUVGRHp5QTFOeE16WVVYS21ONnRkRkk5TXFWaEsxZnowa1hYS0NVdmdGN1VidkRqejEyd3N0dzNZVStLV2kxd2VBUjUreEs2dHk1Qk96YUJSb050TFNnTHlsUjFqT2RWUjlrU1NMbDhjZnh5OHRqd096WkhIenVPWnJTMGtoOTRBRWxGcnAwOG1RU1huMFZzRTltRmQ1OU44M0p5VlJkZWltUlgzMkYvOEdEcEUrZlR0NXp6MkdKak1SdzVwbG95OHBRMTljZkhjZXFWTXJOeERoaUJDR2JOM2ZvTy9weTNsU1pUUFludnRsTTBleloyUFI2dC9Hd00rQ2xPVDVleWVzMm5IcXF2U3lybzh2ZDRFZ1ZUWGo5ZFdYeXF1U1dXN0RFeFRIZ3Jyc0kvKzQ3S2krLzNDNzgwRkFQWDNHQXFrc3VhYmVtOWZGUTVYekt5akoraHc4VHRIMjdXMmFjVTh3dDRlR1UzSElMbFZkZjdmTjMxUlBwazRKdUQxTldscytZN3NyTEx3ZnMzV2puckxCaHpCaTd1YjVLUmNHY09mUjc0Z25VQmdPSmpqRW0yR09SbmFtYVJmZmNRL0QyN2VpS2l3bmN0WXVnYmR1b09mOTgxTFcxREc1Vk5LNHBMWTNpTys0Z2RlNWM2azg5RlJ3M2lOWm9LeW9JZER4QjIxb1AxdFRXS3VQWHR2QTdja1E1N3VBTEx5Z20rMkMvc2FRODhvZ2lmdU9JRWZiYXp5b1Z4ZE9ta2ZEcXF5Uzk4QUtTMWVwV2pnZnMzVzF3WkZzZEE2NHorQ2tQUCt5eEpLY3ZMQ1RpMjIvUmxwYmlkK2dRL25sNWJzWDZuRmhpWTZtWU9KR0thNjQ1NWxuNW5rQ2ZGSFJUU29vU3l6MXc2bFRGMGNOSnc3Qmg5aGNxRlRhTkJsdGdJRTBwS1ZST25FanR1ZWZhZmJBZGtWek5LU2tjZXZKSkpkR2c4b29yQ1B6OWQ0Si8vUlZMZERTQnUzWlJQSE1tMVpkY29weS9KU1NFQXkrOHdNRGJicU4rOUdnbFp0a2NGNGVzMWJvRnA1VGRjQU4xWThleVovbHk5N2h1U2JJL1dTU0orbE5QdFUvTU9ickxsZzdPaEI4TElTNUZDb3dqUmlqMXE4eXhzUng2OWxubCs1ZmVlQ05Cdi8xR3pZVVhFckI3dDV1Z0cwNDY2WmdTSUJvSERNQXdab3pIZHVNcHB5QzM4Z2UzUkVRUS9lR0hIcXNIWUY5T3F4czdsdHJ6enFOdTdGaWZ0Y0I2QThLWCt6aVJiRFlTWG5tRnlpdXY5QmgvcVJvYlVabk5TRllyb1QvODRGR3ExWWsrUHg5YllLQ2JBTU4rK01IK1pGR3JNV1ZrZUV3dXBjK1lnYjZ3a0J6SGtvK1RreTYrR0UxZEhlYkVSSXBtemFMdXIzOEY3R1A2OWh4TE9vSzJ2SnpRVFpzSXlzN204TC8rQlVEeU04OVFQbW1TaDBtRTB5ODdaT3RXd3RldXhhYlJZRTVJb0dyQ0JMZFpjOWZ2N0w5L1A3SldTMm1yeWJCaklmNnR0NGhic2dSellpSk5Bd2JRTUhRb3hoRWphQmd5NUU5WlgrNE92dHhDMElKZWcyUTIyM3N1WFJRYzBoMEUzU2U3M0lMZVNXOUtzamhlZXMvMG5rQWdFSUlXQ0hvVFF0QUNRUytpejQ2aEEvYnV4WlNaZWR5RjBweEVmZllaa3RtTUtTdnI2SEtYQTVYWmpLelJISGZnUXRpNmRRQTBKeWUzVzdQWUdSSFcxSzlmaC9KNU5UVTFCTzdZUWRET25kU2NmNzVIc1FHZm42dXVSckpZMml3V2tEbGxpcklVdVBNNG5Ec0Z4MCtmRkhUQXZuME12UEZHREdlY3dlSEhIaVBvOTkrOUJpRjRvM1Y4YytJTEw2QTJHaW1iTXVXb29HMDJ3dGV1SmZHVlY2ajQrOStwT2Y5OHIrdWpZRjh6ZG9vamJQMTZRdi83WHd5bm5rck5CUmVRTm1jT1lMY3BLbkM4ZGlKWkxFcDh1VFU0V0ZtYWN1WTB0MGZHakJtS1hiR211dHBuMnFmYk5XMDJVaDk4RUw4alJ6ajR3Z3MrYndKcWd3Rk5YVjI3NXhOMFBuMU8wTnJ5Y2diTW5vM0tiQ2JzeHgrSldibVNpRFZyUENLYWZPR3RjTG9ySVpzM2s3UjQ4Vkhqd2RkZkoyVExGamN6ZTFmS3JydE9TYUlJWDd1VzhIWHJzQVlFdEh1ZGlEVnJsRWl1NDFtMnE1d3dnZVJubnJGZmQvMTZDaDU4c00xaTdnQXg3Nyt2aEtRT3ZQbG04aFl2UG1wK0lPZ1c5Q2xCYTZxcnlaZzJUVW5hcnovMVZNb21UeVppelpwalAxZE5qZDFuekJIanJXcHNSRnRWUmRqR2pZcVlaWlVLd3hsbm9EYVoyaitoTEJPVW5RM1luVFpqSENtSVlFL09jQ1pvQU96dVFLSUMrQzZ0MHhxVnlkU21yWkd6aDFCeDFWVUU1T1FRL3YzM3FCb2JHWERubmVRdVdZSzFWYkNJeWhFaUNuajFKRzlPU3VvVnB2YmRrVDd6VzlXVmxwSStmZnJSb21VREI1SzNhQkd5V3MxdUY3RzRvaTBySTIzT0hBSWQ2WHJGTG5Xd3NpWk5VcHc2QUtKWHJTSjYxU28zUS9oZFgzK05KU2FHNUdlZVVRd09uQTRqQXgwbWVVNENkKzlHVzFYVkNkLzBqOE1XRU1DaHA1K21LUzJOK0NWTHFMN2dBbFFXQzVrdTM3azFnNzNzeS9uOGM2OGxpQVFuVHA4UmRNalBQeXRpYmtwSjRjRExML3NPenBmbC8yZnZ2TU9qcXRJLy9ybDNKcFBlZTBoSWdJVFF1N0RZRzY2OXdTcHJBOFVHZ2dwS0VRUng3UUt5NmxwWXkwOEJFUlVSUlZkRlVFQVJRU0cwMEFraGxaRGVKbE9TdWI4L1p1WXlrOHdrQVFJcGN6N1A0K1BNcmVlRytkNXp6bnZlUXZqWFh4UC8rdXZXRkRtU1JPN0VpUlE0Sk1kdkRxNHllTmlMMnRVbjJHWThxdTdiVjUzUDJzVlFjczAxYWx3dldDTysvTjNFQkR0U1dLK0tSY1JYWDZsKzRrVWpSemJicDdtcVhrK2YvK0NEVlBmclIrVjU1eEZnaTVFV3RBMDhSdENsVjE1SndpdXZZSXlMNDlDaVJZU3ZYbzMvenAxa3paeDVVbmlLUXZER2pjUXVXbVJOQVd1ajdMTExLS3hYdkMzcjZhZVJhbXBJZXVZWlpJT0Jza3N2cGVTYWF3aHlNMWR1aXNJNzdzRGk2NHM1SWdLRFF5SURzQnE5Nm05ckR2VU5hZUZmZjYzNittWlBuWHJLTHBJQmFXbDBldk5OY2laUFZwUDRWUTRlM0dBTzcxaThRTGpsbmxzOFJ0QjFBUUVjSHpPR3d0R2o4VGx5aE5oMzNrR3FxNlBiNDQ5ejVNMDNDZjMrZXlKWHJteFFNd21zd1FOOS8veVQ0aHR2cFBDMjJ6REd4NnZsWUJSYnFsbGpVaEpsVjE1NTJvSk9HVDllTmN6VlQxOWJmdzROTk1zcVhSODFqWklzbjdLWWRjZVBrenhwRW5KTkRhbjMzVWZCM1hkYmMxcUx1WENid3FQK05mSWZmaGp2bkJ5NlRwMXFMZEttMVlKV1M5K3JyM2JLUTJWSVNySldWWWlPSm1iUklvSTNiVUpUV1VuVUo1OFE5ZW1uMWpJNWp6emlkRzN2N0d4aTMzbm5YRDlTczVGTkp2VVpKWXVsV1FhemZjdVhxeW1ZVERFeFpDeFlRT0xUVCtOVlVrTDB4eDlUazV4TXliWFhudFYyQzA0Tmp4SzBWMUVSeVJNbXFHdWtPVk9tWUlxUHA1dXQ0bUYxbno2Y3VQTk9TcSs4VW8zdlBmTEdHL2p0M1V2Y1cyOFI5TWNmV0x5OUtiN3VPdnoyN2lWdzJ6WTFwMWZJdW5XRVNCSkZEa255VDRYREN4ZXFQYWdkZDNOb29GbHphRWMwcDVqWEc2eDV1UnlwR0RhTS9VdVgwbTNLRk1wR2pLQnk4T0FtWHd6dTlvdWgrTm5CWXdUdFZWQkF5b1FKZUR1a295bTgvWGJBV3NTdFl0Z3d0V2ljNHpGZ25jTm16NWhCd0xadGFBd0dUSjA2TVhENGNLY3lLMmVLS1RZV24zcUpGdHdlR3gxOXlvTDJja2lKV3hzUzRyWVFYUGpxMVdxeXdmcUNCbXZHajR4NTh6REZ4VFhJMlMxb2ZUeEcwSjNlZXN0dG5lYndWYXNJWDdXcVdkZlI5K3pKaWRHak1ZZUg0MlZMMkFkV3cxbk8xS2xxWXI5VFJWTmQ3WEtKQjZ6bGNCd1R6eDkyU0czVVhQejI3bFUvVi9mdDI4Qmdac2UreGd3bjgyWFhwOHZNbVdpcXFpaTU5bHFuTmZHb1pjdlVaSDRWdzRlVDQ2WTBqZURzNFRIQkdaV0RCbGsvbktIdnRwM2ltMi9tNkFzdnFEOTZZMktpVTZaUUFDd1dRdHFJTDNPWVE0NjBhaGYxbGUyb3FZQmwyV1VQclMwdnh6ODlIWitqUnduYXZCbERVaEtHcENUcUFnUFZsNDdGMTVlc21UTXhKQ1doYUxYRXZQY2VXQ3pxc2FkanNSYzBENC9wb1N1SERxV21lM2VxZS9jbTRxdXZuUGJ0cjVja1ArN2RkOVhzbWhtdnZvb3BObGJkWi8rUjU0MGZEMERubDE1eU90ZXhxRnl2MGFQUjVlUlFiRXNzYUtkK0RyUDZISDd6VFNyT1AxK2RmOW85dFpycitWV2ZnTzNiMWRyV2dGTTFES2UyV3l3bi9jUGQ5TTVCdi8ybUd0ZEtyN2hDM1o3d3lpdklObys0dlBIak1jWEZFWkNXUnNyNDhVaG1NMzc3OTdOL3lSSXNicTRyYUJrOFJ0Q211RGdPdnZlZVU3VkRPL3Bldlp5KzE5cEtvd0FZdW5VN3BSN0YzNkY4cTMwWlNuSndoZXg1KysxT2MzVEZWcXZxYkNIcjlYUisvbm4xZTNXL2Z0UWtKN3M4MXRGd1pzL09XWi9nalJ1dEh5Ukp6ZHNkOXNNUGhOaXFaMVFNSDY1V3RhenEzNStxL3YwSi9Pc3ZmREl6U1hqMTFkTmFiaE0wSDQ4WmNvUDdIMmxMNGJkdm4xT1FSMjFRRVBuMzMrODB6RGVIaHp0VnVLZ2NNcVRwQzFzc3p0Rmdra1R4RFRlbzlabmNJUnVOZEowNlZYWHlBQm9zdHpuaW1ObXp2bjgyV0plK2duLy9IWURxM3IweFIwWGhlL0NnK3NJd1IwYVMrZHh6MXVkVkZHU1RpYnhISDFYWHZNTlhyMVpEUWdWbkI0L3BvZDNoS3YrMlkwMmxvTjkrVThNTTdaaWpvdENucHFLcHJqNVpJZ2Vyd2F4aStIQUNkdTdrK05peG5Qam5QN0g0K2FsUlRRQ0c1R1Q4OSt6QkhCTkQwVTAzcVlYakdzUHY0RUg2TzlSY3FnMEtzZzU3YmZXc2ZROGRPbm13N2VYaFZWaEkxNmxUbmF6aFJTTkhxaStRNEEwYlNGaXdBSXRPaDZMVklodU5UbE1CazBOcEh2VnZzV21UT3F5dXVQQkNKTE9aNUlrVDFSZVVwcXFLWHFOR0lSc00xdVU4RjZzQW5WOSttYXJCZzZrTkRXM3l1UVduanNjTHVzdk1tWTN1ajdjVmhuZWsvTUlMOGM3SmNiS2EyNGZPMmRPbW9laDBMZ1VCMXJYdm5DbFRUcW1OTlNrcCtPN2ZqMnd5b1U5TlJkK3pKMzRIRDlManJydXc2SFJXcHhFYmR2OTBSYWR6c3NKWERSNU05dFNwNm5kOW56NU9GU1hxVSt5UVI5eE9xRU5VV3ZrRkY2QjRlVkhUb3dkZU5udURYRlBqTlBwd2hiYTBsUGpYWHJQMjVJSVd4K01GZmJyVTlPaWhDbHFSWmRXMzJkaTU4Mmxkcjg3ZlgxMENxbTh0VnpRYURuejhNY2l5ZFQ0dnk5UjA3WW9pU2FwakN3Q3lUS1V0UHJrMk9KaU1lZk5JdmZkZUtnY1B0a2FXT2JoN21zUERNY1hGb2N2TE8za2ZMeStNOGZFVWpoNU5tWVBCeTQ0aE9SbmovdjNJZXIyNlpsOHdaZ3lTMlV4dGFDaTFnWUhVQlFaaThmZW56dGNYaTU4ZkZsOWZMRDQrMWxwZXMyYWhhRFRXcWhtSzBtSXJEb0tUZUp5Z0s4ODd6eW5LNkhROWxvSTJiOFlZSDIrdDVEaGtTS01wZkNxSERHazZzc2t1VmpmVWRPL3U5RjNSNmFqdTI5ZGFDRjZyeFJ3V3hvazc3M1F5ZU9sNzl1VFFva1ZVOSszck1nM1N2azgvdGJyQWFqUW9PaDJXSnRMZzVqL3dBUGtQUEdEdDJXMWlyQnc4bU1wbVd0OHpOQnIwcDFnOVEzQnF0T3RYcEVpMEwyaEx0SVZFK3g1bDVSWUlPanBDMEFKQkIwSUlXaURvUUFoQkN3UWRDQ0ZvZ2FBRElRUXRFSFFnaEtBRmdnNUVleGUwSGtDdXFtcnRkZ2c4SFBsa01RVkRxN2FqTlc5K3BpaUtrZzdnYy9Sb2F6ZEY0T0hZQTNvVVJjbG96WGEwYTBFREh3SWt2UG9xdmdjT0lGZFh0M1o3QkI2R3JOZmpjK1FJOGZQbjJ6ZXRhTTMydEd2WFQ4QnI0TUNCMzB1UzFEQ1NRQ0E0OTJ3eEdvMFhwNmVubTVvKzlPelF2Rm9vYlJmTDhlUEhQNDJKaWRGTGtoUUZCQUdubGtGZUlEZ3pESXFpSEFUZU1abE05N1dtbUFVQ3dCcmtZZzkwRWJSdjJ2c2NXaUFRT0NBRUxSQjBJSVNnQllJT2hCQzBRTkNCRUlJV0NEb1FRdEFDUVFkQ0NGb2c2RUFJUVFzRUhRZ2hhSUdnQXlFRUxSQjBJTnA3Y0liZ05CZzBhTkQxaXFMOHcvNWRrcVI3QUJSRldleHcyTnEwdExRbERVNFd0R2s4cm5LR0FDd1dTNGtzeS9mVTMyNFh0dTJZejg1dHF3UXRnZWloUFJQTndJRUQ4MndSYWcxUUZLVWtMUzB0Q3FnN3grMFNuQ0ZpRHUyWjFFbVN0S3lSL1dzUVltNlhDRUY3S0lxaXJISzNUNUtrejg5bFd3UXRoeEMwaDVLV2xyWkpVWlFTRjdzcWpFYmpkK2U4UVlJV1FRamFjNmtGWFBYRWEwWFdqZmFMRUxRSG95aktTaGZiV2pYSm5lRE1FSUwyWUtxcXFqWUNGZmJ2aXFKVUZ4WVd1cDFiQzlvK1F0QWV6T0hEaDQwV2krVkwrM2RKa243SnljbXBhYzAyQ2M0TUlXaUJLbWhIY1F2YUowTFFIczZKRXlkK0Fhb0JnOWxzRnZQbmRvNFF0SWVUbDVlbkIxWUJHOUxUMDBXUnNIYU84T1VXWUxGWVZzaXk3TklOVk5DKzZBaSszTnBCZ3diZHJTaksvVUIvU1pMOFc3dEI3UTFGVVpDa2p2QlRhQlgwdHFLSkg2YWxwWDBBbUZ1ek1lMzlYMUU3YU5DZ3o0RmJXcnNoQW9HaUtPdlMwdEt1b1JWRjNhNEZQV2pRb0h1QkQydTZkQ0ZyMWl3TXljblVCUWEyZHJNRUhvUmNWWVhQMGFNa3ZQb3EvbnYzb2lqS1UybHBhUyszV250YTY4WXRnVzJZVGRhc1dWUVBIQ2pFTERqbldBSUMwUGZ0UzliVFR3TWdTZEkvVzdNOTdWclFRSDhBUTNKeWE3ZEQ0T0VZNCtQdEgxTmFzeDN0V3RCMkE1am9tUVd0amNWZnRjWDZ0bVk3MnJXZ0JRS0JNMExRQWtFSFFnaGFJT2hBQ0VFTEJCMElJV2lCb0FNaEJDMFFkQ0NFb0FXQ0RvUVF0RURRZ1JEaGsyMlFoRmRlUVhmaUJBQkhGaXh3ZTF5M0o1NEF3QlFWUmZiMDZlZWtiYTRJM3JnUm4yUEhBS2hKU2FIaWIzOXJrZXQ2RlJRUXNITW5sWC83RzdWQlFTMXl6WTZPRUhRYkpIRExGbFVnalJHOGZqMEFoc1JFdDhkNFoyWFI3ZkhIejZnOWUxYzJTQTVxUlZHSWZlODlZaGN0QXFET3o0K00rZlB4eWN4MGVYaWR2ei9teU1obTNUUDEzbnZ4MzdVTGdMeng0emwrLy8zTk9xL1hyYmMyNjIvbmp1M2J0cDMydVcwQmp4UDBvTUdEeitqOFkzUG5VbnpERFMzVUdtZGN0YTA1N2ZVNWRrdzl6aHdXeHU2ZmZsTDN5V2J6R2YzQTNlRlZXRWppM0xrRS9mR0h1azJqMTVNeVlZTGJjMHF2dW9xakw3MTBzdDF1aEE5UTA3V3JLdWpJeno2ajdQTExRWFk5UTZ3TENzSWNGdFpnKzdHNWM1dDRDaXR4Yjc2SlYzRnhzNDV0NjNpY29BVm5obXd5RWJWc0dkRWZmb2ltdXZxVXpsVzB6aiszWGlOSE51czhyNUlTZXYzakgyNzNGOTUybThzcFIySXpCZDJSOERoQm02UE9MTk9PeGZmcytkN3YrUFZYQUhyZWRSZmV0bDdWdnMwVkF5NjZDQUJqWWlMN2xpNjFicXpYaTlWMDYrWjJHRGx3K0hBa2s3VklSbE5EVGRsZ0lPYi8vbytJbFN2UmxweXNvS05vdGV6Ny9QTUd3Mzd2M0Z3NlAvY2NnWC8rYVcxSFNncTVqejNXNkQxYW12MUxtbGZldXV1MGFlank4ODl5YTg0TkhpZm8zZDkvMzlwTmNJdkZ6dzhBeFdHYlhiU05vVGljZTdhdytQaWd5ODFWeFd5S2pzYXJ0QlRKWkNKbC9IZ09MbHFFTVNFQlRXVWwwWXNYRTdWMEtiTHRaVkU2WWdSWmMrWlFWNitONmt0RVVZajY3RE5LUjR3Z1lzVUtZdi83WDZmOXNZc1dPVzBMM3JTSnlzR0RzZmo0Tk5ybUhuZmYzV0xQMzE3d09FRzNOd3JHam5XN0wvcWpqODVaT3dDeW5uNGFuOHhNeWkrNmlJSXhZd2pjdXBXdVR6NkpWMEVCS1E4OVJObmxseFArelRmcVVMd3VLSWljeHg2aitPYWIzVjVUVzE1TzR1elpCRy9hUlBqS2xWU2RkMTZqYlFqZXVKRnVVNlpnaW9zamErYk1reFoxUlVFMm04bDk3TEZUbmdvNFluOEpXWFM2MDc1R2F5SUUzY1pwUzdIZUZoOGY5dHVIOW9DK1R4L0tMN3FJa1BYcjBSVVVFUFhwcHdBb3NrekpqVGVTOThnakxvMVZka0xXcmlYaGxWZndzdlg2NXVob1VCUzN4d1BvVHB4QTBXalE1ZWFTL01nakZJMGFSYzdreWZnZU9rUnFJeSsvWmpON050QityZDBlS2VoZXQ5NTZXdWVWalJoQjN2anhMZHlheG9sNzg4M1RQcmVwNTVUTUozUFpOWFhzM2krL3hEc25CNy85Ky9IYnQ0L0FMVnZ3TzNEQVNZQ0tseGZHVHAyb0RRa0JJR3J4WXZJbVRFQngwZHY1SGpoQTF4a3pRRkZRTkJyeUgzcUk0L2ZkcHc2dDNWRTRhaFQ2bmozcE1tTUd1cnc4SWxhc3dLdWdnS3c1YzhpZU5xM1JjejBCanhUMDZTN2plQlVWdFhCTG1pWnQ2MWEzK3dZT0hkcm91YWZ5bkUwZEc3SitQVjJmZk5MbFBrTmlJaVhYWFlkc05CSzFaQWsrbVpuNDc5bkRzV2Vld1RzdnorbFlSWkl3SmlaU2s1cEt3VjEzRWJ4cEU4ZWVlUVo5ejU1SUZndlYvZnVyMHd5cHJnNmd3VFo5ang3c1g3eVlwR2Vld2Zmd1liSm56TUFjRmtiaDdiZlQ1L3JyejhqQWxiWjFLNHBHYzlybnR6WWVLZWkyaUx2MTVxWkVDODdyMEFBN05tOXU4VGxnMmFXWFVwT2NqTy9od3dBWXVuYWw3TkpMS2J2c01oU3Rsb1I1OHdqWXZsMDlYcXF0SmNrMmZIWEU0dXZManQ5K0F5QnZ3Z1R5Smt4ZzRQRGhMdS9weWtaZzMxWTFlREFIRnkzQ3E3Z1ljMFJFZytOTTBkSGsxeHROMlpleEtvY09wZVRhYTlYdGtaOS9qdC9ldmU0ZnZoM2hrWUp1ci9PalU2V3A1enlWWlN1QW5DbFQwQlVXVW5IZWVaaWpvL0U3Y0lEb2p6NGk5S2VmbXB6NzJsRzh2RTUrUHRPWGppUzVGRE9BcnFEQTdUcDA0TmF0QkRZeThtblBlS1NnMnlMMjlXWk5aU1ZKczJjVHVHMGJTQkpIWDNxSjhnc3VJUGFERDlEYWh2elowNmNUdUhVcjNhWk9CWXVGcWdFRHlIenVPWFh1ZXJZc3RKWERocUV0S1NIazU1OEovL1piL0hmdlZ2ZlZCZ1dSKzhRVEZGOS92ZE01Z1Z1MzBuWDZkRFFWRlNpeXpMRm5ubWx3M2ZSVnF3aGRzNGE0dDk4R29Pam1teHRZOXlXem1maC8vNXVnVFpzQUtMM2lpa2JiYWtoS0lxT2VIN3pka2FYa21tdWNYRW5qNTgxejhuaHJ6d2hCdHhFc2ZuNkVyRnRId3Z6NWVOa0NNM0tlZU1McThnZ0UvL0tMT3MvTm1qT0hpb3N1SXVmeHg0bC83VFVDZHV5Z3g1Z3g1RHp4QkNWLy8vdFphMlA4YTY5Wkxka1dTNE45MWYzNlVYTDExZXAzeVdRaTlyMzNpUG5vSTdCWVVEUWFqczJaUTltbGx6WTQxNWlRd1BINzdzTi85MjZDZi8yVmlGV3JrSTFHc3FkUHB5NHdFTC8wZEJLZmZ4N2Znd2NCS0xudU9ncHZ2NzNSdHNvMU5VNHZIRWU4aW91ZDlta3JLbHdlMXg1cDc1VXpGR2k5SWJTMnRKUXVzMmFSUDI0Y1ZXZmdJNjdSNjBsNStHSDgwdE1CNjdEVTBRTGRHSXBPQnhZTFVtMHRBRFdwcVJ4ODkxM3FtaEdkTkhEWU1QVzg1dndOZFhsNTlMcnROdVNhR2l5K3ZoVGZlQ04xZ1lIRXZQOCtBR1ZYWE1IUmwxOG1lT05HT3IzK090NVpXWUExYU9Qb3E2OVM0V2F1YkVldXFTSDVrVWNJMkxrVGdOcVFFS3I3OWlYNHQ5L1VJWDNwVlZlUitmenpiZzFYcldrVXM5c3h0bS9mM21xNjhxZ2V1dTgxMTdUSWRZeHhjV1FzV0VEM0J4N0E1K2hSQXJadkozUHVYRW9kZXFoVG9jN1BqL0tMTHNJdlBSMURseTVrUHY4OFBlNjhzMW5ubXFLaXlGaXdnTTdQUFlmL25qM29VMUthSldiL25UdFZNZGYzc1haN3I3ZzRzbWZNUURJYUtiMzZhdXBzdWFnMVZWVkVMbDlPeUxwMTlQbjczOVYxWmJCYXFEUC85Uy9IUlBSdXNmajZjdXpaWitrK2JoeGV4Y1ZveThvSWRuQjlyZTdibCt4cDB4b1ZYRjRqd1NGMkkxM0ZzR0dVMUpzYTJBbjUrV2RLUjR4b3NxMXRGWThTdEgwb2U2WllkRHJxZ29Lbzd0Y1BuNk5Ia2N4bXVzeWVqY1pnb0tnUnI2akd5QjgzRGxOME5LVlhYWVhpNWRWZ3Vhcm5QLzZoRHJsZExXVWQvT0FEUXRldXBlTDg4MTFlUC95YmI0aGZ1SkM2Z0FBVVdYYnF4VXpSMGMxdXB6cEhWaFI4TWpNSjJMNGRYVzZ1dXQ4dTV0clFVUElmZUlDaWYvd0R4VTJVbEdTeG9Ndk54Vy8vZnZ6MzdDSGdyNzhhckcwNzRyOTdOLzFHak1BWUgwOU5TZ3JHK0hqTTBkRVlZMklvdHczbFhWblc2eE8wWlF0Qlc3YTQzRmNYRUNBRTdZa29zc3l4MmJPcDgvVWxhdmx5c0Zqby9QenptTVBES1crRy8zVURaSm5RTld0SWZQYlpKZzl0YkNuTDNkQzV1bDgvTkJVVmFGek1GMHV2dXFySmUzcm41QkQyL2ZkNEhUK096OUdqK0daa29LbXNiSENjT1RxYXdsR2pLTHo5ZHJVSGQ0WFBrU1AwdlBOT3QxTUxpN2MzcGRkY1EwMXlNaEVyVnB3TXRWUVV2TE96OGM3T1ZvL05mL2hoYXJwM0ovalhYeHQxTGtsNDlWVUFxZ1lOb3ZUS0s5MGVGL25aWjQyK2lOb3lIaVhvRnA5clN4STVVNmVDTEJPMWJCa1Z3NGRUT1d4WXk5NmpoVEIwN296RjF4ZTVwa2JkVmhjUVFPbFZWNUgvNElOTm5tOE9DeVB5ODgrZElxM1U2L2o3VTM3UlJaU05HRUg1UlJjMWF3NXE2TmFOc2tzdnRTNTVPYlNuY3NnUXlpNi9uUEpMTHFFdUlBQ0FFNk5INDc5ckZ5RS8vMHpRbGkzNEhqbWlHdVpxUTBJNGNlZWRCR3picGdxMktRSzJiM2RhTTNkRjhTMjNuUG15V2lzZ2pHSXRST1NLRlJUZGVPTVovUWhra3dsczg5clRwYkdvSzhsc3RnNW5aUmxrK1pSN29OajMzeWRtMFNKTW5UcGg2TmFONnI1OXFSb3dnT3JldlozV2w1dUxUMFlHVVo5K1NrMXFLdFc5ZTFPVG10cXNObW4wZW53UEhjSTdPeHR6ZUxqVjJLWW9TQzZzNzZmTDZSakcyb0pSVEFoYTBHd2trd2trNmJURTZ3bTBCVUY3MUpCYmNHYTB4eUdvcDlIK1p2MENnY0F0UXRBQ1FRZENDRm9nNkVCNDVCdzZhTXNXdEtXbGxGMStlWU5BaHRBZmYwUTJtNmtjUEJoVGJPeHAzOE14UC9TcEd1MjhzN05KZnZSUmFycDM1L2k5OTZMdjBjTnB2MWRoSWFuanhsRTVhQkJsbDE2cU9sVzR3bS92WG93SkNRMHluMFNzWEltbXVocHpXQmdsMTExM1N1MXpSY0xMTDF1ZFNpU0pqRmRlT2VQcjJmSGZ2UnVmakF3TTNicFIwN1hyYWVkT2t3MEcvTkxUQ2RpNWs0b0xMa0NmbXRwaWJXeExlSjZnRllYNEJRdndPWElFYzBRRTZhdFduY3prcVNoMGV1TU5kTWVQQTVEKzlkZk5jbGxzYVFLMmI4YzdLd3Z2ckN4eUowNXNzRC8weHgvUjVlWVNucHRyWFFOMkkyanZyQ3hTSmt6QTR1ZEg1dHk1Vk5vY1VuVDUrU1M4OUJLU3hXTDljZmZ1M1doNzNPVzlkaVQ0OTkvUjVlYWVVcVNYSzhjVXNDNFpXZno4MEZSVzBuWDZkTHdLQ2dCcitHYlJMYmM0WEVDRHhkdTdXZmRLbWoyYmtKOS9CcXd2VEZkUlh4MEJqeE4weU04LzQzUGtDQUJGdDl6aWxKWTNZTmN1VmN6NjNyMGJGWE8veXk5SFcxN2VySHMybFN5L2ZnOGV0SGt6WUUzUGEweElhSEI4K1AvK3AzNHVhU1RwZitTS0ZXZ3FLOUZVVnBJeVlRSzVqejFHd2QxM0UvZnV1K3FhYmRDbVRmU3loU1M2bzJqa1NMS25UU05rM1RxM3gyakt5Z0JyWUVub2p6ODJlcjJ5SzY1QTBXcnA3K1pGVk5XL1A0ZmVmNTh1TTJhb1lnWnJ0RmY4YTYrcDMvVmRaeG9uQUFBZ0FFbEVRVlE5ZXpybE9JdFl0Y3J0UFIxSEtDRnIxMUxkdjcvYlkwL1hmYmN0NEZtQ3RsaUlzNVZ0TWNYRU5JaTVEWGNvK2FKSUVwMFdMbXh3Q1dOQ0FrV2pScDJWNXZXeCtVbDdGUmFxLzNmTTliVjM1VXI4MHRQeFBYREF1a0dXblg3Z2RqSmVmcG5hc0RCeUprL0dIQkZoelV1bTFWSTFjQ0JCZi94QjJMZmZubEs3RkswV3VhYUdMak5uTm5tc3BycTZ5ZU4ycmwvZmFQSkRxYmFXTGs4OWRjb3h5cDJmZTY1WngybjAra2FQRllKdUo0U3ZYcTMyempsVHBoRDQxMThFL2Zvcng4ZU5RL0gyZG5KRDlOK3pCLzg5ZXhwY28zTFlNSXBHamFMNGhodlFPTGhSMWlkMHpScDFTRm5VekFvUjljUCtaTDIrUWE2dnFNOCtPL25GWWlIQXhmeGM5WmlTSkFydXVZZWFidDNRVmxaaWlveWtweTNaZlYxUUVIdS8rQUp6UkFTSnp6NUwrRGZmVUJjWXlFNWJ2YXp3Yjc4bDhabG5RSmJQMmc5OHorclYrQjQ2UkxjcFV3Q3NVVm1KaVNUT21ZUC8yclhXZTk5NEkzbVBQYVlXcTR2OC9IUGk1ODNENHUvZmFHU1ZwK0l4Z3RhV2xkSEpsa0d6NHZ6ektiL3NNbnJlZmpzK0dSbUUvZmdqeGRkZmoydzBObmtkdTB0Zzd1VEpqUjRYOE5kZnFxQ3ptdEd6MWI5SGJYaTR0ZDNGeFdxeVBGMUJRWlBEV1dnWURsbVRuRXpDZ2dYb2NuTEltVHlaK0lVTHlaNCtIWE5FQk43SGpxblgxRlJXRXZQaGh4eS83ejRVclphYTVHVDB2WHBSMDcwNzROcTRKK3YxcE41M0g3NkhEbUdNajhjN0p3ZUFzc3N1SS9PRkZ4cWQ0NXJpNGdpelRSOHNmbjZValJpQno1RWpKd012TEJZaVZxMXlPWlRXVkZhU1BHa1NZTTFJYWtoS1V2Y1pFaFBkRjloenc1a1d1V3NyZUl5Z0U1OTdEbTFwcWZXTG9wRDh5Q1A0WkdRQTFnd1k0YXRYVzNkNWVaRythaFdtbUJpbjgvdGNleTI2Z2dJbkg5K2twNThtckJtVk9Oek5vZDM5OEl6eDhlcDJ4eDlhN0tKRmFneno4YkZqeWJQOW9BRzZQL2lnMmx2YkJTM1gxQkMxYkJreEgzMkVyTmNUOE9lZjdQbnVPNnQxMzgrUDRGOS9wZk9MTHlJYmpTaXlqR1N4RVBmV1cvanYzazNleElucysrd3o5WDZ1ME9YbjAyWDZkSHdQSFVMUjZUaXljQ0hocTFjVHZYZ3hJYi84UXVyZGQ1TTFlemJWZmZ1NnZvQ2lFRzRiL3BlT0dJRkZwMFBmc3lmRnQ5eEN4SmRmTnZZbmRVbXVyY3BtYlhEd0taOWJNSFpzczIwaWJSbVBFYlF4TGs3OWJEYzZnVFY3WmZrRkZ4QzhmajJhcWlxS2JyN1paZGlmbWd5Z0ZWTzgraDQ2QkZnVDNwK29ud0RCMW91RFZkQmVoWVgwdVBOT3A2cUsrajU5Q042NEVkOURod2o5NVJlMWZoWkF6clJwZUJVVkVmUCsrd1J2M0Vqd3hvM29lL1NnY3VoUWFwS1RLYjM2YXZYWnZZcUtpRnkrbktoUFAwVTJHQUFvdVB0dVRERXg1RDc2S0pxS0NpSldyY0wzeUJGU3g0NmwvT0tMS2J6OWRpcUhEblVLdmdqKzdUZTFOdzcvK212Q3YvNGFnRU52djYwS2V2L2l4Umc3ZDhZN0s0c2U5OXdEb0U0TEhJMXF2a2VPME9uZi8xYS9OeWNNMVIzMm9KUDJpTWNJdXZpR0cvQXFMTVFVRTBQWWQ5OVoxMHhsbVdOejVsRGR0eS9wMzN4RDFDZWY0TDl6SjcxdnZaVjlTNWRhS3puWXNBOTdjWlBkWTIrOUhpWDUwVWZWd1AvNis1cGJkYkUrK3hjdkpuVHRXdnozN0VGYldVbXR3MUtTWTZTUm90Vmlqb3pFSEIyTlYzRXhoc1JFc21mTm9qWXdrQjUzM3VsMHJLbFRKN0tmZkpMeWl5OEdyS09HK0lVTDBaYVVXSlBxNzk5UHhiQmhWUGZ2VDlEdnZ4TzhZUU9CVzdjNlhlUDR1SEVFcjE5UCtPclZaRStiUnRiczJaaGpZNjExb3kwVzlRVlJHeEppVGFGN3pUVlVYSGlobWhTd1BvckRNTjNpNzA5ZFlDQVdoNWRzVzZvbTB0YndHRUhYZE8vTzBaZGZKbVR0V3FKdFZRa0w3cmxISFE0cUdnMFdYMTlDYkcvL3JrODl4Y0gzM2xON3BhWjZhTWM1SElERlFmajE5eldGdHJSVXRiQ3Iwd1FBU1FKSkl1eWJid2orNVJmMkwxMnFwaHR5VEJSZ0gzTG5qeHVIZjNvNitRODhvQVpXRkk0ZVRjU1hYMUlYRUVEaGJiZFJlTnR0VGltTFNxNjlscklycmlCMHpScUMxNi9IZjljdWpqL3dBUDU3OXBCUXoyR2tOamlZcktlZlJ0KzdOeUhyMStOMTRnUmRuM3lTMHF1djV1anp6MU01WkFpZFgzaEJuZHBveThvSVhiT0dvbHR1SWZMVFQ5V2tmd0NIM24yWDVFbVRHaVE4U0g3MFVTeGFMYkxEME45VmxROVRaQ1JaVHozVjZOKzFzNjAydFRrc2pQeUhIbko3bkt1bHd2YUN4d2dhckNWT0UxOTRBUUI5YWlwNUR6OE1XT09RTFY1ZUZJNGFSZkQ2OVFUOThRZitPM2NTOS9iYjVOcm1xWGFEbVR0QjF5OWU3dmdEYkt5d3VTdTBGUlZFTzZ5djJwRk1KdUxlZmh0dFJRWGFpZ3FTNXN6aGlHMllhUmVDWS92S1hYaVI1VDN5Q0lGYnQrSjcrREJ4Nzc2THZrK2Zrd1hmYkZpOHZTbSs0WVlHaGUwalB2K2NnSjA3cmZ0dnVZWDhCeDlVNTZzSFB2cUlMdE9tRWJCdEc4WFhYZ3VTUk5XQUFlejc3RE5DLy9jL29wWXR3Ky9BQWFvR0RxUnk2RkM4SGRJV2dYVVpFYWxoMUtHdTNuSGd1c3BIWFZDUXVwd1k4ZFZYZUJVVVlJcUxvK1Q2NjlWaHZsM1FkWUdCWjIzcHNiWHhHRUY3NSthU1BIR2ltb0xIRWhCQXlpT1A0SjJUZzdhNG1MVE5tNjFEOEgvOWkxNmpScUdwcUNCNjhXSXF6aitmeWtHRFhBckdrY2FHMGFjN3hLNlBvdE9SOGRKTDlCZ3pCc2xzSnZqWFg0bGF2cHdUbzBlZmJKK3RkL2JKekd6NnZqYmpZSFBZdm0wYnVWT21FTEJqQjhYWFhVZHRhS2pUL3BBMWE1Qk1Kbzc5NjE5VVhIREJ5VnZJTWlYWFgwL0ZCUmZnazVtcHZnQktSNHdnNGNVWG0weEtzSGZsU2d5SmlVN1BZN2UydXpNMlJuenhCWDRIRGxBYkdrcnhqVGMyMksrcHJDUml4UXFYNTFZT0hZcXhjK2RHMjlTVzhSaEIrMlJtcW1sbEFhZjFXM05rcEZvbzNSd2VUczdqajVQNHIzOVJHeFNFdHJRVTJjVnc5bXppYVAydXY1eFNrNXBLL3NNUHEwWHNZdDkrbStMcnJqdmxESjZuZzc1WEwvejM3RkVOWVYxc1E5eXFBUU9JZmZkZHRCVVZCT3phaFhkV0ZnVmp4NkpvTkdpcXE0bDc4MDNDdi9tRzBoRWpPR1l6VnRVRkJKQS9manh4YjczVjhFYU85Z0FYdlhaamFLcXFWT05oZFo4K0xvL3hLaWxSZSt2NlpENzNuQkIwZTZEOC9QTXhKaVNnTFN2RDBMVXJoc1JFalBIeDFuUTY5ZjRCaTIrNkNVMWxwVFh2ZEZBUVdwdGJJemdiYkRLZmY1N001NTlYdjRmKzlCT0pjK2FvTllhZGtDUnlKMDJpWU15WU0zNldnbnZ1c2ZhSVFPYXp6MUlYR0tpK2RPeUNOc2JIays2d2ZodXdjNmZWOG11eFVCc2N6SkUzM25CYTN0SGw1OVAxeVNmUlZGZGo4ZlhsOEZ0dk5mRGZEdHk2bGZoNTg0aWZONCtzcDU0aWRNMGF3SnJYSzJQaFFwS2VmaHBkZnI1cTdEbytiaHgxdnI3NHA2Y2pHNDJFZi9zdHBkZGVTNFV0NzFyQm1ERXVCVzEvWVFBa1Q1eG85VlJyWWc1dEozampSclhYcjBsSmFmcVAyY0h3R0VFalNleGZzc1RaUXFvbzZFNmN3RHM3Rzc4REI1d2ljRTdjZFpmNldWTlZwWDYyK1BnMHVMUnNNaEg3MWx0RWYvSUpLQXJteUVna3MxbDlFUlRkY2dzUlgzMUZwemZld08vQUFiSm56RkE5bjA0SFJaYkpXTGdRYzNqNHlUVm5td2pzNllFVXJWWTE3dmdlT0VEOGdnVnF6MmV2MGxFMVpBaFZBd2JnbloxTjRuUFBXUXVsU3hMSDVzNmx5b1d2cytPYWUvMWtpRlVEQnJCLzJUSzZUSnVHb3RWU01HWU1FU3RYVXRPOU8xa3paMXFYbkN3VzRsOTVoWDFmZk5IbzhwL2plbkQ5dVRZMFhpa3p3bUZkUCt5Nzd5aTQ5MTdxNmtWb25ZN2pTWHZCWXdRZDlQdnYrQjQrakM0dkQxMWVIdDY1dWVqeTh0VGVOUC9oaDkyRzFEbFdKclJub3JRVDh2UFBkUHJQZjlRMVhXUG56aHorejMvb05tbVNLdWlzV2JOUWREb2lQL3VNMEI5L0pPRFBQOGwvK0dHS2I3N1o1US9icTdTVStQbnoxYyt1Y015bDdiZHZuK3FWWm5HeGhpN1gxbEk0Y2lTQlc3Zml2MjhmdXZ4OG9oY3ZKbnJ4WXF2QlNKYlZJWHYydEdrdVU5eHFLeW9Jc2JuR1Z2ZnY3OUlTWEJzVXhPRzMza0l5bTFHMFdxS1dMOGZueUJGcVVsTXB1L3h5UXRhdXhlZllNU0svK0lJVG8wYzduZHZid2IxVVp5dEJxK2gwcEczYUJMTGNyRGwwNE5hdEJLU2xuYnhPUVFGZG4zaUNveSsvZkZyT0p1MFJqeEYweEpkZnFrdFNyckM3S0VvbUV6MUhqN2FHNXVsMFNMVzE2cklMZ0RraUFzbGlJWHpWS2lLLytNSnA2YVgwNnF2Sm1qV3JRWStBSkpFOWJSbzEzYnVUOE1vcjFqbmNpeThTODlGSEZOMTZLeWRHajNhSyt0SlVWRmhyU0xtaHk4eVorTzNaWTEwVHI2M0ZPejlmVFU1djdOU3Azb05aTU1YR1VuYmxsZWg3OUNCZzUwN0NWNjFDbzlkYm0yYXhPTTFaT3kxY1NNZ3Z2MUE1ZENnVlE0ZFMwN01uaWl3VHZuS2xhdWxYRFUyeURCWUwvdW5wYU12S1RzWXFTeExCR3phb2Z2TnlkVFU1VTZZUXZIRWpOZDI2VVpPYzdQYlpBR3V5ZmNDUWtLRGFOaHp4S2lsQmRnaTlWR1RaR25EeDRvdnF0c3JCZ3duY3RvM0FyVnZwZmVPTlR0WitUWFUxb1QvOGNQTGF0b3loVWwwZFVtMHRwcGlZQnBiLzlvTEhDTnJRcFFzNENOb2NGb2F4U3hjTVhicGdTRXFpL01JTEFXdXZZSTZLSXZEUFB4dGN3K0xuUjhYNTU2UElNc0hyMTZ0aU5uYnFSSTZEYzRZN2ltNittYXFCQStuOHIzOFJzR01IdXJ3OFFuLzRnUUtiQjFSejBmZnM2ZGFudStpbW05VFBYYWROSStTWFgxd1dsN05qU0VxaWN0Z3dBdi80QTU5ang1Qk5KclhjYWh4UU5YQWdCOTkvbjZvaFF5aSsvbnFDdG15aHhKYVkzOWlwazNXNmtwNU92MGFxUVJiZGVpdW02R2oyTDE1c0ZiTUxROWZCLy81WFRTalJaY1lNQUxjaGpyRnZ2WFhTdjF1V3FRMFBKK3JqajFXdnM3SXJyaUR6K2VmcE5uRWlnZHUyb2FtcWNvb3c4eW9xb3N1c1dXN2JtenQ1c2hCMFc2ZnN5aXN4ZHU2TUlTa0pRNWN1alhvYlZmZnVyUXJhb3ROaENRakFrSlJFM29RSm1HMUJFOW5UcCtQOTZLTVUvdk9mcDVTUDI1Q1l5TUgzM3lkMDdWcGkzMzJYbkNlZmJERHNkcHpqZFI4M3pzazZEOVlxR0FESU1oYXRGb3UvUDRiRVJJcEdqYUxNWWJoY2V0VlZEV0tZTGI2KzZIdjFvbkxJRU1vdnZ0Z3BHNHJQa1NPRS92SUxvVC8rcUk1SzhoOTR3SHJQUG4ybzd0TUh5V0pSMTNYekprNGs2ZW1uR3kyc1YzSEJCWno0NXo4QkYwWXFTVklEUDB6eDhlbzBRdCtuRC83cDZaUmRkcG5MYStyNzlnV2JvRXV2dkpJNmYzOEs3N2lEaUsrK1F2SDJKbXZXTEN3NkhZZmZlWWVJRlNzSSsrNDdmQThmYmxid0RYQjZsVS9hQ0NJdnR3dnN3OUF6V1FJSzNMcFZIZGE2S3FFS1dJZkpwN2dzY3lwSXRiWEVmUEFCdFdGaG1PTGlNQ1FrV0pNMk5DT1p2ZStoUS9qdjNrMVJJeFpsc0E1L2ZmZnRjMXJhZzVOR09VTmk0bW0xUFdMRkNtdllxZTN2STlYV3F1R2xGaDhmQXYvOEUzTlVGRlVEQjZvdnhLRE5tekhHeFdGMGMwL1pZRUN1cVVFMkdwSE1adXQvRmd2VTFWbi9ieXRDVUQvbFUzTnBDM201aGFBRmdoYWlMUWhhWlAwVUNEb1FRdEFDUVFkQ0NGb2c2RUFJUVFzRUhRaVBXYlpxQ20xcEtmNDdkeEt3YXhlbFYxM1ZiRXVudHFRRXlXeDJTb1pRbjlTeFk5V2xwMTIyM05BQ3dkbEFDTnBHeWlPUHFPbHh0U1VsSEpzN3Q4bHpKSXVGTGs4OWhjK3hZeHo1OTcvZHZnUTBGUlVkSWwrVm9PMGpodHcySEZQVmhxNWIxeXduaEtoUFBpSHdyNy93S2l5aysvMzNFN1JseTlsc29rRFFKQjdWUXpkVndjS09yTmN6NFB6ejNlNHZ2TzAyc3FkUHAzRGtTUHpTMHduOTZTZmttaHE2UGZZWUJ4Y3RvcTVlSUVCVDJVdU04ZkhuSk01YTBQRVJ2Nkl6d09Mbng5R1hYOGJRdFN1eGl4WlI4dmUvSTV2TnBKNWk5cEwwVmF2YWRSNHJRZHZCb3dSZGVOdHRUdDhqdnZwSzlVTXVHam15MlNsNnErcjE5UGtQUGtoMXYzNVVubmNlQVR0MnRFeGpCWUxUd0tOZFB3ZWNmNzQ2VjA3NzR3ODFPVUJ6Q1VoTG85T2JiNUl6ZWJMN1pQS2NXV2xaUWZ0QnVINjJNbXJhSGxrK1pUSHJqaDhuZWRJay9IZnVKUFcrKytqMHhodU5WcGtRQ000RkhqWGtka1EybWRRNFljbGlhWmJCYk4veTVXb0lvQ2ttaG93RkMwaDgrbW04U2txSS92aGphcEtUS2JuMjJyUGFib0dnTVR4VzBQWjB2cWVDWTFZUmdJcGh3OWkvZENuZHBreWhiTVFJS2djUGJ2TEY0RzYvR0lvTFdnS1BGYlM5QmpOWXMxYVcyckp3MUNkODlXcGtXOW5ZK29JR01FZEhrekZ2SHFhNE9LZmk1QUpCYStDeGduWk0vRmZkdHkvWjA2ZTdQTTYreGd3MHpCVm1vOHZNbVdpcXFpaTU5bHFuT2xaUnk1YXBSZGNxaGc4bjU4a25XNnI1QW9GTFBOWW9GdWFRazZzeEM3VmR6TWl5eXg1YVcxNk9mM282UGtlUEVyUjVzelhGVVZJU2RZR0JhdHBiaTY4dldUTm5Za2hLUXRGcWlYbnZQYkJZMUdOUHRmYVZRT0FPait5aEE3WnZkNnFjVVg3SkpTNlBreXdXTmQrMXU5NDU2TGZmVk9OYXFVT2l2SVJYWGtHMnBTREtHejhlVTF3Y0FXbHBwSXdmajJRMjQ3ZC9QL3VYTERtWktWTWdhQUU4cm9lVzlYbzZPMVM3cU83WHoyMWFXVWZEV2YxODNIYUNOMjYwZnBBa3lpNi9ISUN3SDM1UWsvTlZEQi9PaVR2dUFLQ3FmMzgxZ2IxUFppWUpyNzU2Wmc4akVOVERvd1F0RzQxMG5UclZxZkpDWGlQRjJod0x3OWYzendicjBsZnc3NzhEMWt5aDVxZ29mQThlVkY4WTVzaElNcDk3enByb1RsR1FUU2J5SG4xVVhmTU9YNzJha0xWclcrVFpCQUx3b0NHM1YyRWhYYWRPeFgvM2JuVmIwY2lSVkE0WkFrRHdoZzBrTEZpQVJhZXoxbEl5R3AzUzU1cGlZaHBjTTJqVEpuVllYWEhoaFVobU04a1RKNnJ6YmsxVkZiMUdqYkptbXpRYTFXVDRqblIrK1dXcUJnOXVVTTFSSURnZFBLYUhWblE2dklxSzFPOVZnd2VUUFhXcStsM2Zwdys2M0Z4OGpoN0Y5OUNoQnJtd2k2Kzdyc0UxUTMvNFFmMWNmc0VGS0Y1ZTFEakVSTXMxTldqTHlxenpjQmRpQm10aWhmalhYanZ0NXhJSUhQR1lIcm8yT0ppTWVmTkl2ZmRlS2djUEptUCtmQ2QzVDNONE9LYTRPTFd1RWxnTHZ4bmo0eWtjUFpveUY1VWhETW5KR1BmdlI5YnIwZmZzQ1ZncktrcG1NN1dob2RRR0JsSVhHSWpGMzU4NlgxOHNmbjVZZkgyeCtQZ2dtVXgwbVRVTFJhUEJGQmQzMW5OMEN6eURkdjBMT3AzZ2pJQ2RPNm51MjFldC91Q0lwcW9LcWE0T1JhTkIwZW13TkxNYWhpNDNGMVA5bWxMTklIajlldlI5K21DT2lEamxjd1Z0ajdZUW5PRXhQYlFkVjJWUzdiaXpaRGZGNllnWmNDcWdKaEMwQkI0emh4WUlQQUVoYUlHZ0F5RUVMUkIwSUlTZ0JZSU9oQkMwUU5DQkVJSVdDRG9RUXRBQ1FRZENDRm9nNkVDMGQwSHJBZVNxcXRadWg4RERzUWZwQUlaV2JVZHIzdnhNVVJRbEhjRG42TkhXYm9yQXc5SGw1d09nS0VwR2E3YWpYUXNhK0JBZzRkVlg4VDF3QUxtNnVyWGJJL0F3WkwwZW55TkhpSjgvMzc1cFJXdTJwMTBIWndCZUF3Y08vRjZTcElhaFVBTEJ1V2VMMFdpOE9EMDkzZFJhRFdoZU1hZTJpK1g0OGVPZnhzVEU2Q1ZKaWdLQ2dGTXJnU0VRbkJrR1JWRU9BdStZVEtiN1dsUE1BZ0ZnRFVPMWg2SUsyamZ0ZlE0dEVBZ2NFSUlXQ0RvUVF0QUNRUWRDQ0ZvZzZFQUlRUXNFSFFnaGFJR2dBeUVFTFJCMElJU2dCWUlPaEJDMFFOQ0JFSUlXQ0RvUVF0QUNRUWRDQ0ZvZzZFQUlRUXNFSFFnaGFJR2dBeUVFTFJCMElJU2dCWUlPaEJDMFFOQ0JhTzg1eFFTbndhQkJnKzRGL3VPd3ljLzJmelVYcmNWaWVYSEhqaDB2bk5PR0NjNFlqeXY0TGdDVHliUldwOVA1dWRqbHVPM3pjOVVlUWNzaGh0d2V5SjQ5ZTdLQlB4bzdaTWVPSFlmT1ZYc0VMWWNRdEljaVNkTHlSbmIvY000YUltaFJoS0E5bExxNnV2KzUyNmNveXRKejJSWkJ5eUVFN2FIWWh0Uzc2bTlYRk9Wd1dscmF6bFpva3FBRkVJTDJZQlJGK2RURnRoOWJveTJDbGtFSTJvT3ByYTM5cnY0MlNaSSthWTIyQ0ZvR3NRN3QyVWdEQnc0OElFbFNpdTE3OXZidDJ4TUJVVVdqblNKNmFNOUdBVlJydDZJb2F4QmlidGNJUVF1K2NmamNZRTR0RUFqYUYvS2dRWU95Qmc0Y2VCenhnbS8zQ05kUGdRWDRUSktrV050blFUdW1JeGpGTkFNR0RMaFZsdVh4d0JBZ3NMVWIxTjVRRkFWSjZnZy9oWE9Qb2lqVndBNUprdDdkdm4zN2NxQzJOZHZUM3Y4Vk5RTUhEbHdxU2RMbzFtNUllMFlJdW1WUUZPWDd0TFMwRzJsRlViZnJmOFdCQXdmZUxVblNZa05DQXRsUFBZVytaMC9xZ29KYXUxa0NEMEpUV1luUG9VTWt2UG9xZm9jT1liRllwdTdZc1dOK2E3V25YUnRCSkVsNkFDQnI5bXdxaHcwVFloYWNjK29DQTZrZU5JaGpjK2NDSUVuU25hM1publl0YUVWUkJnTFVwS1EwZGFoQWNGWXhKaVFBSUVsUzk5WnNSN3NXdENSSkFZRG9tUVd0anNYZjMvN1JWZUtJYzBhN0ZyUkFJSEJHQ0ZvZzZFQUlRUXNFSFFnaGFJR2dBeUVFTFJCMElJU2dCWUlPaEJDMFFOQ0JFSUlXQ0RvUVF0QUNRUWRDQ0ZvZzZFQUlRUXNFSFFnaGFJR2dBeUVFTFJCMElJU2dCWUlPaEJDMFFOQ0JFSUlXQ0RvUVF0QUNRUWRDQ0ZvZzZFQ0lSUHR0a01BdFd3ajk2U2Nxenp1UDhrc3V3ZUxqNDdRL2R0RWlRbiswVm4zZHUzSmxhelN4VGFQUjY1RU5Cc3hoWVEzMitSNDZoTGFrQkxSYUtnY1BSaktaMEZSWFV4c2EyZ290YlhrOFN0Q2RYbjhkcjhMQ003cUdPVEtTM01jZWE2RVd1U1o0NDBZaXZ2cUtpSysvWnRlNmRRMEU3VlZjak0reFkwMWVSNnFySTM3K21XV1VOWWVIYy96Kys4L29HbzJSOHZERGVKMDRjVWJYcVA5U2kvenNNMkxmZVlmeWl5NGk1OGtuTWNYR3F2dGlQdnlRMERWclVIUTYwalp2Sm1IQkFrSi8rSUhqNDhaeDRvNDdVTFR0V3hMdHUvV25TUENHRGMwU1FtTVlFaFBQdXFBRDA5SUEwSGZ2VHIvTExtdjAyRUdEQnpmWWx2L2dnK1EvOUJCU1hSMlJuMzkrUm0weEpDWTZDZHJWL1U2RlkzUG5VbnpERGVwMzc1d2NkUG41WjNSTlIyU1RpY2hseTVEcTZ2QTlkQWh6UklUVGZvdXZMd0JTYlMyYXFpb0N0bTlIVTFWRnA5ZGZKK3k3N3ppd1pBa1duYTdGMm5PdUVYUG9Ob2JYaVJQNEhqd0lRTVVGRjdSeWE5b2ZFU3RXNEZWU0FrRHVsQ2tvWGw1TysrMkN4bUxCNHUzTnZtWExPRDUyTE1neXBWZGRoVVgwME8yVDdkdTJBWkR3eWl0cUwyYmZadStGQ20rN2plenAwNTIyblcxQ05td0F4VnFpdWV6U1N5bTU5dG9HeDhRdVdrVG9talVBN1AzeXl3YjdhME5DR213cnYvQkNqcnordXRNMit6TVpFaE1iREZ2ZFBhODVLcW9aVCtFZVZWQTI5bno3cmR0akJ3NGRpbFJYaDZsVEovWjg4NDNiNCt4b3FxdUorZkJEQUNxR0Q2ZnNra3VRalVZczN0NUlaak5leGNYSTFkWHE4WEh2dklPbXZCeXY0bUpxQXdPSit2UlRvcFl0WTllNmRhZjVkSzJQeHdxNnJSTDYwMC9xWjMydlhpNlBxUXM4V1kvUGtKUjB0cHZreE83dnZ6OG45NUVOQnFTNk9nRHE2cjBFM0JHN2FCSGEwbElVblk3c2FkTUkvZWtuRXViTm8reXl5NGh3OGVLTC92aGpsOWVSVENhVWRqcnNGb0p1UTNqbjVCQ3dmYnZUdHRoRmk0ajk3My9kbnVPcUo3V1BOQnp4T1hhTXVMZmZkbmtOYlZtWjIzMnRoYWE4WFAzc2tNVGVMUUU3ZHhMNXFiVmVmY25mLzI2ZEY3LzVKdHFTRWdMLytNUGxPYWFZR0V3eE1aZ2pJNjMvUlVSZ2pveHNtUWRvSllTZzJ4QVJYMzJsRHJkYkd1L3NiR0krK01EbFBtMTV1ZHQ5cllYT1lUV2lyaG1DRHR5eUJjbGlMVzhkdm5vMTRhdFhxL3V5NXN4Qmw1ZEhiWGc0Zm52M0V2dnV1d0JrdnZnaVZmMzd0M0RMV3hlUEY3Ukdyd2RvOVNHV1JxOTNPU3gweEQ1ZmRqV0hqdnpzc3pPMmFEZVhYcmZlZWxybmxZMFlRZDc0OGVyMzV0b2xnbjcvdmRGajZ3SUNPUGorKzhRdVd0UmdYL0ZOTjFFNVpNakpEV2F6K3RGLzF5NjBSVVhvamg5SGw1OXYvZi94NHhTTkdrWFJ6VGMzcTIxdERZOFh0TisrZlFDWVhCaDc3SE80YzBIWWQ5K2hxYXhzOUJqN2ZOblZITnFWSWN5UmxqS0tBYWU5OU9kVlZIUmE1eldIbXBRVURyNy9QclZoWVhTWk5nM2Z3NGN4UjBhUzgvampCRy9ZUVBDdnY2TEx6M2RxZTZkLy85dmx0YnlQSGoxcjdUemJlTFNnZy83NEE1OGpSd0NvY3Z3QlN4SW9pclVYbENUcUFnTE9lbHVhTTZ6MHljd0VjQksrZlp1MnJPeHNOT3VzWWtoTWRMdlBPenRiSFVLRHRTQ2gyWTAzbDhYMjcxTTFjQ0J4YjcrTjcrSERBQnliUFp1Nm9DRDg5dSszVG1mY1VPZnZqemtxQ2tXcnBXcmdRT2ZmUWp2RFl3WHR2MnNYU2JObVdiOUlFb1gvK0llNnp4UWJpeTR2RDAxbEpSRXJWcHlUZjJDN1JidHk2RkFDdDI1MWVVeXZrU09idFUzRlFSREJ2LzNtdHRmMU9YYnNsSmJsWEJuZFRnZDNicXU2L0h6Nk9EaWZBSmpEd3RqN3hSY2d1M2VkQ0ZtM1RsMjJxdTdmSCsvOGZCTG16YVBPM3g5OXo1NllZbU14eGNZUzllbW5ZTEZRT1dRSUdmUG1ZZkh4b2V0VFR4RzRkU3Y1RHoxRStjVVh0OGp6dFFZZTYxZ1MvdlhYYXE5MmZNd1k5RDE3cXZ1eW4zelNhYjIxcGx1M3M5NGVZM3c4eFRmZFJQbEZGN1hZTlNXSCtXSjdJdmI5OTFYallLM05IOXNuTTVQSUZTdmNudU5WWEV5WHA1OVd6L1BmdVpPRWwxNGljdmx5eWkrNWhQMUxsNUl4Yng0NVU2Wmc3TlFKQU8vOGZHU3ptWlR4NHdsZXZ4NVpyeWZrNTUvUDh0T2RYVHkyaDg2YVBadnlTeS9GOStCQmpvOGI1N1N2L0pKTDJIM0pKVTdienJiQlNkRnF5WHJxS1NLLytNSnArNG03N2tKVFdVbndwazBjZmVFRjlMMTYwVzN5WklJM2JxUTJMSXhkdG5WcjMwT0g4RDEweU9sY3g2RzV2bWRQS3M0LzMybS8zYkpkR3h4TTBhaFJMdmVkYTBMWHJpVjgxU3JBMnE3RGI3eEJqM3Z1QVl1RlRtKzhRZFhnd1M1ZnNPYndjTXhoWWVpT0gxZTMxZm41WVV4SXdGUnZLVXJmcXhmZTJkbm9jblBwTVhxMDZsbFdmTU1OWk0yWmN4YWY3dXpqc1lJR0tML29valBxRWJXbHBYU1pOWXY4Y2VOYVpGaGUzMDBScko1VjN0blplR2Rsa1RwbURNVTMzVVRnWDM4QnppT0htcFFVYWxKU25NNTFYUHFwK052ZnlKc3d3V20vS3VpUUVMZjd6aVVoNjlhUjlQVFQ2dmU4Ung1QjM3TW5SYmZlU3NTS0ZjZzFOU1JQbXNUQmQ5L0YyTGx6Zy9Qekgzb0liVVVGK3U3ZE1YVHA0blpOdWJwWEx6VmF6YXVrQkNTSi9QdnZweTRnZ0pqMzN1UEVIWGM0R1I3YkV4NHI2TVJubmptajg3VmxaWFIvNEFGOGpoNGxZUHQyTXVmT3BmVHFxMXVvZFNkUlpKbWpyN3hDbDFtekNGNi8zc200WStqYUZhbXVEa1dqY1htdTNlQUhZSTZPYnY1TkhlYmVqdlM5NXBybVg2TVJqSEZ4SEhSNFlVaG1NN0h2dmt2TXh4K3JRK2J5U3k2aHlHWWZ5SjA0a2FCTm05RGw1K05WVUVEcW1ERWNlL2JaQm5QZDRodHZSRk5kYlhYUVNVdkQ1OWd4dkRNenFSNDRrTUpSby9CTFR5ZDYyVEpDYkV0KzFwdExaTXlmVDltbGw1TDg2S01FYmRwRTRKWXRITFROeGRzYkhpdm84RVo4aUp0RFhWQVExZjM2NFhQMEtKTFpUSmZaczlFWURHZGwvVkpUWGs1MTc5NEViZHpvWlBtTi9Pd3p3cjc5Rm4ydlh0U2twR0NLaThNY0dvcXBVeWVxKy9ZbHdNRjQxWmhGR2F6UlI0b3NneXdUNUdpVWt5VDE0NW1HT2RweGpHWUszclNKVHErOXBscnJBYXA3OStibzg4K3IzK3NDQThtWU40L3VEenlBWEZPRHRxS0NicE1uVTM3SkplU1BHNGUrZDIraVAvcUk2Q1ZMWEZyN2ZiS3ppVnkyelBWeW02SVE4TmRmNkh2MFVQOWV3c3J0Z1NpeWJGMFc4ZlVsYXZseXNGam8vUHp6bU1QRFc4eXdGYnh4SXhLV0ZnMEFBQlNqU1VSQlZISHZ2S05HWDlreEpDWGhuWnVMWkRhanFhNG04TTgvQ2Z6elQzVi83cVJKR0pLU0NObTQwYnBCbHAyTWZpN3Z0WDQ5WGFkUHg2TFRJWnRNNm5hTG4xK0xQRXQ5WktPUjVBa1RDTml4dzJsNzViQmhaTXlmMytDKytwNDlPZkw2NjNSOS9ISFZHU2g0d3dhQ04yeWdjdGd3eWk2OTFLV1lMYjYrVmw4RGh4ZGg1ZENoRk4xOE00bHo1eUtiVE5hZ0RKdmJLRURwbFZlMjVLT2VVenhXMEtlNjlPSnlXVWVTeUprNkZXU1pxR1hMcUJnK25NcGh3MXFvaFZEZHJ4OWVEa2FlcXY3OU9YSFhYWlJkZGhuYTBsTEN2ditla0EwYjhOKzFTN1ZvS3hvTkpUZmVTTUNPSFVnMllWYjE3ZHZrbkxEaS9QTlJOQm9uTWR1MzIybXA1U283aGFOSEU3QnJGMWdzS0xKTXdkaXg1SThmYngwcHVLQnk4R0FPZnZRUlhXYk13Q2NqQTdBYUUvTWVlZ2hrR1VOaUlqVTllNkpQU2NHUW5FeE50MjZZWW1KSW1qdVhvRTJiS0wzeVNvcHV2WldhN3QwQmtDd1drdWJNY1JKNzFlREIxS1NtdHVoem5rczhTdEE1MDZZaFYxV2QxcmtaQ3hZQVZzdHBnK3MrOFFUR3hFU0ticnp4akYxSWpmSHhsRjk2S1dBMVZtVlBuNDUzVGc2bEkwWmdkQmcyMTRhRmNlTE9Pemx4NTUxSUpoTitCdzlhaDYwV0MrYXdNTW92dW9qOW4zeEMwcHc1Rk41K3U4dDdGZHVtQithSUNDeCtmcFJmZGhrK1I0OWk4ZktpTmpTVXltSERPSEhISFdmMFBJMVJPbUlFMnVKaXdyLzdqdXdaTTZqdTNidkpjMnE2ZFdQZko1OFEvY2tuUkM5ZVRONzQ4VlRiL0xIZHJXdG56WmlCeGR1N3dScDJ5VFhYWUlxS0l2YUREL0E5ZUpDYTVHUXluMzMyekIrc0ZaR2FQcVR0TW1qUUlBVmF2dWZvU0VpMXRXMC9yWTZpT00zVm00dHNNRFJJejlTYTJFZHgyN2R2YnpWZGVheGppYWZRNXNVTXB5Vm1vRTJKdWEwZ0JDMFFkQ0NFb0FXQ0RvUVFkRHVudmZwckM4NE83V0NDMWZKNFoyZVQvT2lqMUhUdnp2Rjc3MFhmbzRmVGZxL0NRbExIamFOeTBDREtMcjFVdFRyWHh4NVFYemxzR0ZVREJnRGdlK0FBSWV2WEExQnc5OTFZL1B5UXpHYmlGeXpBMEswYlpSZGZmR3BlV3k2UVRTWVNYbm1GZ0wvK3dwaVl5T0UzM25CN3JLYXFDdStzTEFBTXlja3VVOVJxUzB2eHRTMEQxZm41dVYyekR0cXlCZDlEaHlpNDY2NVRibk8zSjU0QUlHdjY5R1lsR3RTV2x1Sy9jeWNCdTNaUmV0VlZEZjZOM0o1WFVvSmtOamY2TjA0ZE8xYjltK3hxNThFWTlmRklRUWRzMzQ1M1ZoYmVXVm5rVHB6WVlIL29qeitpeTgwbFBEZVhPbjkvOTRLMjVmcFN2TDFWUWZzZFBLaHVMeG8xQ291ZkgvNjdkNnRCRi9wZXZkeisyTnlGTU83KzZTZW5LaEFXblk2QXREUTFwN1cyb29MYW9DRFh6NXFXUnJmSEh3ZGczK2VmdXd4czZESnpwaHF5V1RWb0VBZmZlNi9CTWJyY1hKSm16RUJiVVlIdndZTWNtejJiZ1gvN204dDcybkZjZlFpMnZlUTBreWJSbkRGRnlpT1A0SHZnQUdBVjZiRzVjNXM4UjdKWTZQTFVVL2djTzhhUmYvL2I3VXRBVTFHQjFpRm5XVWZDSTRmY1FaczNBMkJNVE1TWWtOQmdmL2ovL3FkK0xxa1hsMnRIbDV1cmZ0YVdsdUtUbVlsUFpxWlRWZzd2N0d4a2s0a2dXNUs2MnRCUXFwdncySEpGYlVBQVlmLzdINE1HRDFiLzg3YTVNVXAxZGZTNzdES25mZllSUW5PSVdyN2NLZjQ2WVB0MnErZGJQZXhCREdETnJ0SnR5cFFtcjIxdnorbmc2RUlidW00ZHN0SFk1RGxSbjN4QzRGOS80VlZZU1BmNzd5ZG95NWJUdW5kN3hxTjY2RDdYWHcrZ2xzUHhLaXgweW8rMWQrVksvTkxUMVo0QldTYit0ZGNhWENmajVaZEpualJKL1I2MWRDbFJTNWMyT0s3N3VISHNYN0tFRUZ1ZVoyMXBLWVBPTzYvQmNVZisvVy9LTDdxSVhldldJZXYxV0h4OWtTd1crbDUxRlJadjc3T1c3eXp3enovcFpIcytjMVFVZFg1KytHUm0wdW0xMXpER3hsTHVFRUphM2JjdkI1WXNJWG5TSkhRNU9SU05IRW5RNzc4RHNQZUxMOVJJTWNsc3BwZERzb2pHYUs3WVpiMmVBZlZDUHgyeDUwOHZIRGtTdi9SMFFuLzZDYm1taG02UFBjYkJSWXVvQ3c1MnZsNXRyZnJaMFlmY2pqRSt2bjBzOTdtZ2ZiYjZOS2xmY2tYVzZ4czQ3RWQ5OXRuSkx4YUxVNENESGNsTk5KSXIvUGJ2ZC9tamNVWHNva1ZFZnY0NStmZmZUNG50NWVQS1pYUFh6ejgzY0kvVVZGV3BMeXlBK1Buem5meVRBWHJlZGhzQSs1WXRRNlBYMDIzeVpHdTBsaXh6OUlVWHNQajdrenBtREpMWlROY1pNOGg4OWxsS3I3cEtQZC9ZcVJNSFB2d1EvL1IweWgycWVwamk0NGxkdEFoemFDaEZ0bnUwQmhZL1A0NisvREtHcmwySlhiU0lrci8vSGRsc0pyV1JyQzZ1TXI2a3IxcmxjdVRXSHZBb1FkdFJOQnBxdzhNQjBCWVhxOGtBZFFVRmFweHNvK2RydGV4ZHVWTHRZZkltVGJLV1U4R2FRamJSTnQvYnZXWU5zYlo4MTdYQndlUTkrcWg2RFYxMk5qRWZmUVNnMWwvU2xwWmFqdzBQUjF0UkFWaWp1dW9qMWRVMVNQZDdLaStac0I5L0pQTFRUMVcvN2R6SEhxTnEwQ0FBc3FkTm8vTUxMeUNaVEhSNTZpbjhkKzhtYjhJRUxMNitSS3hjU2VtSUVVNWl0aFA5MFVjWUVoTlBTZENGOVk2TitPb3IxV3BmTkhLazI3RFErdFNQanNwLzhFR3ErL1dqOHJ6ekdnUi9kSFE4VXRERytIalY3N2ZYcmJlcXZYVHNva1ZJdHVIWThiRmp5WE1ZVm5kLzhFRzF0NjQvSEl0WnRJam8vL3Mvd0hrWlNWdGNUSml0MGtUcDFWZFRhMDltTjNnd01lKy9ENEErTlZXMUt0c0ZiUTRMUTJPTEhITFZRL2NkTWFMSlo2d2NOZ3pGMjV1QVAvL0VQejBkc1BwdSt4dzU0bFF4b3FaYk44eVJrZXFMck03Zm4rcmV2ZFZ6b3BZdHN5WU5TRWtoZnVGQ29qLzZpSXo1ODlVQWh6UEJYbWJJVHZqWFg2dSt5TmxUcDdwTStOQVlBV2xwZEhyelRYSW1UNmJDWnJDckhEeTRnV3V3NDc5NVIzTWI5a2hCdThPZXdzZmk0OE9KTys5MDN1bVEwcmUrb0dXVENlcEZLUUZFckZxRmJEU2lhRFNVWFhFRktROCtDTUNSMTE5WEU4RTc5bEwyOEwvYThIQjFlbEI3bXBrejdObFllamdzTVoyNDR3NHNYbDcwR2pWS0haWDRIamxDbDVrelhWOUVrbEFraWVOanhxaVZOYnh6YzBrZE40Nk1lZk5PcTEyTklkc2p4bVQ1bE1Xc08zNmM1RW1Ua0d0cVNMM3ZQZ3J1dnB1OENSUGE3Vno0ZFBHc3AyMkMvWXNYRTdwMkxmNTc5cUN0ckZRVDFJSHprTGIrajhUZGtQdjR2ZmRTT1dRSXZoa1pUbVZOSllPQkUzZmNnVTlXRnFVT1dVRFVJWGRZR0g3Nzl3TW5lMmpISE9FN2Z2KzlVZjluKzJEYzkvQmhOZTg0UUtlRkN6bjY0b3VVM0hBRE5kMjZFVytMSUhQSDRmLzhCNy8wZEF4ZHUzTDAxVmZwL0s5L0ViNTZOUll2TDR6eDhZMmVlNnJJSnBNYXhpaFpMTTB5bU8xYnZseE51MlNLaVNGandRSVNuMzRhcjVJU29qLyttSnJrWkpmRi9qb3lIaWxvYldrcG5SWXVWRCtyU0JKSUVtSGZmRVB3TDcrd2YrbFNkUTdyT0pSdTdwQWJXYWJzOHNzcHUveHlBbmJ1VkRjYlVsSW9xeDlFcnlocUQrMW9lUS83L250TzNIRUhrc095VFdNV1g3QldrdGk1WVFPUjlaYWZnalp2cHNlWU1SeFp1QkJEVXRMSjBFaEZ3VGNqZzlxZ29BWjV1T3hEVjBXV09mYk1NOVFHQjFOKzhjWE9ncmEvN0U0enlBS3NhOE9uU3YxS2xoWERockYvNlZLNlRabEMyWWdSVkRaajJjemQvdlk2RlBkTVFWZFVFTzFpbVVreW1ZaDcrMjIwRlJWb0t5cEltak9ISTdicUNvNEpCT3JqYnNqdGlHT2lBcCtqUnh1a0JOSlVWcnF0MUtGNGU2dEdzdWFpS3lob21HWkprdkRPeWlMaXl5OHB2ZnBxekdGaG1HSmpTWmt3d1pxVDJsWW8zcXVraE5TeFk2bnEzNStTNjYrbndwNjBRWkxJZmZ6eEJzS1ZEUVpyTzg5Z2VjM0xJYUZoYlVpSWszWGRrZkRWcTVGcmFvQ0dnZ1pyN3JTTWVmTXd4Y1hoVlZCdzJ1MXByM2lrb04yaDZIUmt2UFFTUFd4TE44Ry8va3JVOHVXY0dEMzZwS0Jkek1uY0Ria2RzVmR6QUFoZHM0YXlldDVuZFlHQjdLem5FTkw3cHB2UWxwZGo4ZkpTMDlOYWZIeVFEUVlPZlBRUnFXUEhjdkNERCtnK2JodzVUenpCaVR2dVVIdWNtUC8rRjhsc3h1THRyVHBsNUQ3NktFR2JONk03ZnB6VWUrNmhhTlFvc3A1NkNuMlBIZ1J1M1VyUTVzM2tQL1FRZnJ0Mm9jdk5KU3czbDhwNjYrWTkvL2xQS29ZTm8vaW1tOVJ0OWx4anphbis0UTYvdlh2Vno5Vjkrell3bU5teHJ6R0Q2MlFUWVBWODAxUlZVWEx0dFU3MXM2T1dMVlByaDFVTUgwN09rMCtlZG52YktoN3BLV1pJVEdUN3RtMXMzN2F0UVU5Wms1cEsvc01QcTk5ajMzN2IybnZhck45MlFYdG5aNnZIYU1yS3JLbDJzN1BSMm5JOEE5YnFHN1lNS1lFT1hrc2h2L3ppZEJ5Z0ZpUVAyTDZkaUMrL0pHakxscE12RVozTytrS1FKSFc1clNuc3ZYM3hqVGVxMnlvdXVJRERiNzJsaWpUczIyL1JWRlNvRlJqOTB0T1I5WG8xVGJDaTBUZzVsM2dWRnVKNzZCRFJTNWVxeGZMQWFsaURNeXNHSCthd1hGamR0Ni9iNCt4aVJwWmQ5dERhOG5MODA5UHhPWHFVb00yYk1TUWxZVWhLb2k0d1VGMXhzUGo2a2pWekpvYWtKQlN0bHBqMzNnT0xSVDMyWE5mY2JrbEVEKzJDZ252dUlXVE5HaVFnODlsbnFRc01QR21CdFFtNnQ0TnJZdlNTSlVRdldkTGdPcWxqeDVMenhCTlUvTzF2NmpJUVdJZjIwVXVXa1B2WVkrcTJrSjkvcG91OU5BL1dCUHYybmxYVzYvSGJzd2R6V0JnVzIvMVRIbm9JZ0dSYlB1MU9iN3poVk9OWjM2TUh2b2NPVVhIQkJVN0oreFZacHVTYWEraTBjQ0d5d1VEWTk5OVRabHNHa3l3Vy9OUFRWWmZKeWlGRHFIWHdzbko4aHVvQkF6ajg1cHVBMVRVVFR1WUozN2RzR1FBOW01bStLR0Q3ZGljSG52SjZSUTdzU0JhTE9yeDMxenNIL2ZhYk9xY3Z2ZUlLZFh2Q0s2OGcyNUlMNW8wZmp5a3Vqb0MwTkZMR2owY3ltL0hidjUvOVM1YWN0YVNJNXdxUDdLR2JRcEZsTWhZdVpQL2l4YW9WVlowbm51SnlDa0NuLy94SC9XenZmYUtXTDhmSG9jcWhPU2JtNVAyMVdpemUzbW92RzdwdUhWSmRIVWFIbmtNVnUrMy9rdGw4c3ZmQ21uZy9kL0prbCsycEN3eWswbWJzQ3YvMlc4eGhZWmpEdzZrTkNzSi81MDQxQVYvcDMvL3VkSjYvelVsRGtXV3ErL1dqNHZ6ejBmZnFSWWl0ZW9lMnZKeGVJMGRpam9wcWRxSTlXYStuczBQSzN1cCsvYWhKVG5aNXJLUGh6RjBCd1dCN3BsTkpvdXp5eXdFSSsrRUgxZjIyWXZodzFSaFkxYisvT2pyeHljd2s0ZFZYbTlYbXRveEhDdHFydEpUNCtmT0puejhmTDBjcnR3T202R2kxTi9iYnQwOHRLMk94elJQVHRtNWw5Ly8raDZGclY0NHNYRWphMXEya2JkMUt4b0lGbUtLak9mVDIyNlJ0M1lxaTB4RzhZUU1BNVJkZlRQWlRUd0hXWHJyTDlPbG9xcXNCcU9uYWxhTXZ2TURlTDc5a3grKy9VM0QzM1dwYjdHVjQ5QTRpT1dEek1yTW5yTTk1NGdrbnkyejF3SUhPZFpIclVYYlpaVmg4ZkRERnhDQWJqZXhmdXRUcVVtcDdZU2s2blNvSU93RzdkbG5ibXBLaTlwRHg4K2VqcWE3R0hCbEorTmRmbzh2TEk4RzJScjF6L2ZvR2RnRkhaS09ScmxPbk9ybmY1ajN5aU52ajdVRTFRQVAvYkxBYUo0TnQvdVhWdlh0ampvckM5K0JCOVlWaGpvd2s4N25uMU9xaXNzbEUzcU9QcXM4Y3ZubzFJV3ZYdXIxL2U4QWpoOXlhaW9vR2ZzNk9kSms1RTc4OWUwQ3JoZHBhdlBQelZWZExlNkV6UlpKSWZPNDVmREl5NkRaNU1rZGVldzFEMTY1MG1URkQ5WVUrUG1ZTWNXKzlCVmlOV1RsVHBtQk1TS0Q0K3VzSi8vWmJmSThjSVhuQ0JESmVldzF6ZURnVkYxK01WMEVCbXNyS2svTllXVlpmSmxVREJoQzBhVk96bnRGZEtseFpyN2YyK0NZVHVaTW5ZL0gyZHBvUDJ4MWVqTEd4YXRSV3hkQ2gxcktzdGlGM3RTMVVOTzZkZDlSNWFmNEREMkNPaWFIYjQ0OFQrdU9QRk4xMGsxWDR3Y0VOOG9xRGRUN2VkZXBVL0hmdlZyY1ZqUnlwdm9TQ04yd2dZY0VDTERvZGlsYUxiRFNxTWN4Z1hYZXVUOUNtVGVxd3V1TENDNUhNWnBJblRsUkhMcHFxS25xTkdvVnNNRmhITnZYY1p3RTZ2L3d5VllNSFUrdW1kRzFieHlNRjNSVDZuajNkK25RWDJheTduZjd6SDdYSHFCZyszSnBjWDViSm5qNmR6czgvajZhaWdrNjJPU1pBMXN5WnFzTi83aE5QRUxoOU83cThQUHozN0NGZzJ6WktyN29LVFZrWnZlb1ZqVE4wN1VyZXhJbDBtVG1UeXFGRHdmYUNxSTlYWVNILzM5Nzkrelp4eG5FYy81eC9rY1JKM0NoQ0lCUEpTd0pVTXBJVFMxbUFqUUhCUWhBRFlrQ0tHQkJDc0RHeHNNQUFDSG1BdlVMOEFXVkRERkVFRXdJVmNJQXl0S0g4aUZYUzBNU0tzUlAvZWpyYzVjakZGaVVVMWZqeWZrM3hLY05qeVorN2U1NTc3dnVOT2xmUXp6MFBEaTBzTkYyRlg2dmo5V3YzLzM3UFpHUkNJWGRoc0pCS0tYSGhnaHYrUWlxbHViRXhLUkJRN3RRcHhXL2MwRUFtSTZ0Vzg3VGprVDdkS3B0SXhQT3FhU0dkMXR0ejU5elB4V1RTODRycVdoOE9IbXc0MW5mbmp2dDNmdmR1bVhCWXBaMDdGWFpPZ29GU3lUTXRhU1kwUDYrQmE5ZnNLM2tiMnBDQlhrb2szTDNjMjArYzhKejVKWHNlSjhsZVNRMkZWSTlHN1JjUGpoelJ3cjU5ZGgxc1p5ZlhjaUtoVjVjdXVUV2Y1OGJHRkgzeVJEMFBINnF5ZWJPaXo1NHBkK2FNL2w3MUE2ejI5dXEzVEViYlQ1N1VZanJ0UG5NdGI5MHFFdzU3TnFlOFAzNWMrYjE3OWV1dFc5NTkzWlpsWDRVdFM0dWpvL2JDM00yYmt1eE9qTi9hNnR2ZFFpcWxpUE9NdDd4bGkxNWR2dXgrL3ovSHg5WDk2SkhtOSs5WDE0c1hua0IvVENiZEhYUFZXRXpUVjY1b3gvaTRGdE5wVFYrOTZsbWZxUFQzcXh5UEs1TEx1Y2VNczBQdHI2Tkh0YkJxd1d2RjB1Q2dsbCsrVktCWWRQZkh2M2NlUVZiNytsVHQ2Vkd0cDBmMWFGUzF6azdWdTdwVTcreFV2YVBEbmdLZFB5OFRES29jajM5MWFlRldhNzhScjlMS3V0eFd2YTc0OWV1YU8zeTRZUnRrb0ZSU29GeVdWYXNwTmpIUjBLcDF4YVkzYjFTUFJqMEIvR0Zpd3I3RkRnWlZIQnBxV0Z3YVBIMWFtOTY5MC9QYnR6M0hrd2NPS0pUUHE3eHRtMmJPbmxWK3p4NUpVdXorL1grdFdQSWx3ck96aXQyN3ArN0hqL1hIeFl1UzdKWGoyV1BIR2w0MVhLbVgzZnZnZ2ZydTNsVTlGRkk1SHRlSFE0YzhxK2FTMVAzMHFUN3UydFYwaWhBc0ZOeG1mQ1lTYVZvK3Fabkl6SXpLenRSb1BXS1RreXF1T3VtczEvZFFsNXRBQTkvSTl4RG9EYm5LRGZnVmdRWjhoRUFEUGtLZ0FSOGgwSUNQRUdqQVJ3ZzA0Q01FR3ZBUkFnMzRDSUVHZklSQUF6NUNvQUVmSWRDQWp4Qm93RWNJTk9BakJCcndrWFlQZEVWYTAwOEthSVZQdjhGcUs0ZlI3b0YrSzBsaHAvVXEwQ3BocHhPS01hYWxEYlhhT3RER21KOGx1Mmg5czVLc3dQL0NHUFU3TmQ0c3k1cHM1VkRhdXFiWThQQnczTEtzcktUK3BVUkN5d01ELzZsaEdyQmV3V0pSa1Z4T25YYTNrWHlsVWhtWm1wcWFidFY0MmpyUWtqUXlNdktqTWVZbnk3SkdXejBXYkdqWmFyVTZuczFtZjJubElObyswQTRyblU3dk1NWU1TV3J2Ym1Ob0s4YVlVcTFXbTg1bXM4OGxNZThEQUFBQUFBQUFBQUFBQUFBQUFBQUFBQUFBQUFBQUFBQUFBQUFBQUFBQUFBQUFBQUFBQUFBQUFBREFaL3dESG0rRGFBSGFDMTBBQUFBQVNVVk9SSzVDWUlJPSIsCgkiVGhlbWUiIDogIiIsCgkiVHlwZSIgOiAiZmxvdyIsCgkiVmVyc2lvbiIgOiAiMzciCn0K"/>
    </extobj>
  </extobjs>
</s:customData>
</file>

<file path=customXml/itemProps8.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emplate>主题2</Template>
  <TotalTime>0</TotalTime>
  <Words>4864</Words>
  <Application>WPS 演示</Application>
  <PresentationFormat>自定义</PresentationFormat>
  <Paragraphs>484</Paragraphs>
  <Slides>28</Slides>
  <Notes>14</Notes>
  <HiddenSlides>0</HiddenSlides>
  <MMClips>0</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10</vt:i4>
      </vt:variant>
      <vt:variant>
        <vt:lpstr>幻灯片标题</vt:lpstr>
      </vt:variant>
      <vt:variant>
        <vt:i4>28</vt:i4>
      </vt:variant>
    </vt:vector>
  </HeadingPairs>
  <TitlesOfParts>
    <vt:vector size="58" baseType="lpstr">
      <vt:lpstr>Arial</vt:lpstr>
      <vt:lpstr>宋体</vt:lpstr>
      <vt:lpstr>Wingdings</vt:lpstr>
      <vt:lpstr>Calibri</vt:lpstr>
      <vt:lpstr>Arial Black</vt:lpstr>
      <vt:lpstr>EuroRoman</vt:lpstr>
      <vt:lpstr>BankGothic Md BT</vt:lpstr>
      <vt:lpstr>微软雅黑</vt:lpstr>
      <vt:lpstr>等线</vt:lpstr>
      <vt:lpstr>华文新魏</vt:lpstr>
      <vt:lpstr>Wingdings</vt:lpstr>
      <vt:lpstr>楷体</vt:lpstr>
      <vt:lpstr>Times New Roman</vt:lpstr>
      <vt:lpstr>黑体</vt:lpstr>
      <vt:lpstr>等线 Light</vt:lpstr>
      <vt:lpstr>Segoe Print</vt:lpstr>
      <vt:lpstr>Yu Gothic UI Semibold</vt:lpstr>
      <vt:lpstr>Arial Unicode MS</vt:lpstr>
      <vt:lpstr>Times New Roman</vt:lpstr>
      <vt:lpstr>自定义设计方案</vt:lpstr>
      <vt:lpstr>Visio.Drawing.15</vt:lpstr>
      <vt:lpstr>Equation.KSEE3</vt:lpstr>
      <vt:lpstr>Visio.Drawing.15</vt:lpstr>
      <vt:lpstr>Visio.Drawing.15</vt:lpstr>
      <vt:lpstr>Equation.3</vt:lpstr>
      <vt:lpstr>Equation.3</vt:lpstr>
      <vt:lpstr>Visio.Drawing.15</vt:lpstr>
      <vt:lpstr>Equation.KSEE3</vt:lpstr>
      <vt:lpstr>Visio.Drawing.15</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wind</cp:lastModifiedBy>
  <cp:revision>3505</cp:revision>
  <cp:lastPrinted>2017-05-08T07:56:00Z</cp:lastPrinted>
  <dcterms:created xsi:type="dcterms:W3CDTF">2015-10-13T09:44:00Z</dcterms:created>
  <dcterms:modified xsi:type="dcterms:W3CDTF">2022-05-22T23:59:06Z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2052-11.1.0.11194</vt:lpwstr>
  </property>
  <property fmtid="{D5CDD505-2E9C-101B-9397-08002B2CF9AE}" pid="3" name="ICV">
    <vt:lpwstr>09AA14D9EC2B41609808EB54BDD4D01F</vt:lpwstr>
  </property>
</Properties>
</file>